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6" r:id="rId6"/>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snapToGrid="0" snapToObjects="1">
      <p:cViewPr varScale="1">
        <p:scale>
          <a:sx n="47" d="100"/>
          <a:sy n="47"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F0B881-AF0D-7048-8594-855D4CAAAA8E}" type="datetimeFigureOut">
              <a:rPr lang="en-US" smtClean="0"/>
              <a:t>10/7/2022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2987096" y="686201"/>
            <a:ext cx="4270895" cy="1107996"/>
          </a:xfrm>
          <a:prstGeom prst="rect">
            <a:avLst/>
          </a:prstGeom>
          <a:noFill/>
        </p:spPr>
        <p:txBody>
          <a:bodyPr wrap="square" rtlCol="0">
            <a:spAutoFit/>
          </a:bodyPr>
          <a:lstStyle/>
          <a:p>
            <a:r>
              <a:rPr lang="en-US" sz="6600" dirty="0">
                <a:latin typeface="KG Eyes Wide Open"/>
                <a:cs typeface="KG Eyes Wide Open"/>
              </a:rPr>
              <a:t>Miller’s Class </a:t>
            </a:r>
          </a:p>
        </p:txBody>
      </p:sp>
      <p:sp>
        <p:nvSpPr>
          <p:cNvPr id="25" name="TextBox 24"/>
          <p:cNvSpPr txBox="1"/>
          <p:nvPr/>
        </p:nvSpPr>
        <p:spPr>
          <a:xfrm>
            <a:off x="377923" y="1488341"/>
            <a:ext cx="7016554" cy="784830"/>
          </a:xfrm>
          <a:prstGeom prst="rect">
            <a:avLst/>
          </a:prstGeom>
          <a:noFill/>
        </p:spPr>
        <p:txBody>
          <a:bodyPr wrap="square" rtlCol="0">
            <a:spAutoFit/>
          </a:bodyPr>
          <a:lstStyle/>
          <a:p>
            <a:pPr algn="ctr"/>
            <a:r>
              <a:rPr lang="en-US" sz="4500"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2488023" y="2087158"/>
            <a:ext cx="4394271" cy="400110"/>
          </a:xfrm>
          <a:prstGeom prst="rect">
            <a:avLst/>
          </a:prstGeom>
          <a:noFill/>
        </p:spPr>
        <p:txBody>
          <a:bodyPr wrap="square" rtlCol="0">
            <a:spAutoFit/>
          </a:bodyPr>
          <a:lstStyle/>
          <a:p>
            <a:pPr algn="r"/>
            <a:r>
              <a:rPr lang="en-US" sz="2000" dirty="0">
                <a:latin typeface="Century Gothic" panose="020B0502020202020204" pitchFamily="34" charset="0"/>
                <a:cs typeface="Shadows Into Light"/>
              </a:rPr>
              <a:t>October 2022</a:t>
            </a: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1097280" y="835195"/>
            <a:ext cx="1856742" cy="752370"/>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14" name="TextBox 13">
            <a:extLst>
              <a:ext uri="{FF2B5EF4-FFF2-40B4-BE49-F238E27FC236}">
                <a16:creationId xmlns:a16="http://schemas.microsoft.com/office/drawing/2014/main" id="{6E81A4DF-FFA9-472D-955B-C8566DD93B36}"/>
              </a:ext>
            </a:extLst>
          </p:cNvPr>
          <p:cNvSpPr txBox="1"/>
          <p:nvPr/>
        </p:nvSpPr>
        <p:spPr>
          <a:xfrm>
            <a:off x="837858" y="2512113"/>
            <a:ext cx="6066929" cy="1100301"/>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Important Dates</a:t>
            </a:r>
          </a:p>
          <a:p>
            <a:pPr marL="168275" indent="-168275">
              <a:buFont typeface="Arial" panose="020B0604020202020204" pitchFamily="34" charset="0"/>
              <a:buChar char="•"/>
            </a:pPr>
            <a:r>
              <a:rPr lang="en-US" sz="1350" b="1" dirty="0">
                <a:latin typeface="Century Gothic" panose="020B0502020202020204" pitchFamily="34" charset="0"/>
              </a:rPr>
              <a:t>October 24</a:t>
            </a:r>
            <a:r>
              <a:rPr lang="en-US" sz="1350" b="1" baseline="30000" dirty="0">
                <a:latin typeface="Century Gothic" panose="020B0502020202020204" pitchFamily="34" charset="0"/>
              </a:rPr>
              <a:t>th</a:t>
            </a:r>
            <a:r>
              <a:rPr lang="en-US" sz="1350" b="1" dirty="0">
                <a:latin typeface="Century Gothic" panose="020B0502020202020204" pitchFamily="34" charset="0"/>
              </a:rPr>
              <a:t> – </a:t>
            </a:r>
            <a:r>
              <a:rPr lang="en-US" sz="1350" dirty="0">
                <a:latin typeface="Century Gothic" panose="020B0502020202020204" pitchFamily="34" charset="0"/>
              </a:rPr>
              <a:t>Inservice Day (No School)</a:t>
            </a:r>
          </a:p>
          <a:p>
            <a:pPr marL="168275" indent="-168275">
              <a:buFont typeface="Arial" panose="020B0604020202020204" pitchFamily="34" charset="0"/>
              <a:buChar char="•"/>
            </a:pPr>
            <a:r>
              <a:rPr lang="en-US" sz="1350" b="1" dirty="0">
                <a:latin typeface="Century Gothic" panose="020B0502020202020204" pitchFamily="34" charset="0"/>
              </a:rPr>
              <a:t>October 26</a:t>
            </a:r>
            <a:r>
              <a:rPr lang="en-US" sz="1350" b="1" baseline="30000" dirty="0">
                <a:latin typeface="Century Gothic" panose="020B0502020202020204" pitchFamily="34" charset="0"/>
              </a:rPr>
              <a:t>th</a:t>
            </a:r>
            <a:r>
              <a:rPr lang="en-US" sz="1350" b="1" dirty="0">
                <a:latin typeface="Century Gothic" panose="020B0502020202020204" pitchFamily="34" charset="0"/>
              </a:rPr>
              <a:t> and 27</a:t>
            </a:r>
            <a:r>
              <a:rPr lang="en-US" sz="1350" b="1" baseline="30000" dirty="0">
                <a:latin typeface="Century Gothic" panose="020B0502020202020204" pitchFamily="34" charset="0"/>
              </a:rPr>
              <a:t>th</a:t>
            </a:r>
            <a:r>
              <a:rPr lang="en-US" sz="1350" b="1" dirty="0">
                <a:latin typeface="Century Gothic" panose="020B0502020202020204" pitchFamily="34" charset="0"/>
              </a:rPr>
              <a:t> – </a:t>
            </a:r>
            <a:r>
              <a:rPr lang="en-US" sz="1350" dirty="0">
                <a:latin typeface="Century Gothic" panose="020B0502020202020204" pitchFamily="34" charset="0"/>
              </a:rPr>
              <a:t>Ohio’s State Test (ELA only)</a:t>
            </a:r>
          </a:p>
          <a:p>
            <a:pPr marL="168275" indent="-168275">
              <a:buFont typeface="Arial" panose="020B0604020202020204" pitchFamily="34" charset="0"/>
              <a:buChar char="•"/>
            </a:pPr>
            <a:r>
              <a:rPr lang="en-US" sz="1350" b="1" dirty="0">
                <a:latin typeface="Century Gothic" panose="020B0502020202020204" pitchFamily="34" charset="0"/>
              </a:rPr>
              <a:t>October 28</a:t>
            </a:r>
            <a:r>
              <a:rPr lang="en-US" sz="1350" b="1" baseline="30000" dirty="0">
                <a:latin typeface="Century Gothic" panose="020B0502020202020204" pitchFamily="34" charset="0"/>
              </a:rPr>
              <a:t>th</a:t>
            </a:r>
            <a:r>
              <a:rPr lang="en-US" sz="1350" b="1" dirty="0">
                <a:latin typeface="Century Gothic" panose="020B0502020202020204" pitchFamily="34" charset="0"/>
              </a:rPr>
              <a:t> – </a:t>
            </a:r>
            <a:r>
              <a:rPr lang="en-US" sz="1350" dirty="0">
                <a:latin typeface="Century Gothic" panose="020B0502020202020204" pitchFamily="34" charset="0"/>
              </a:rPr>
              <a:t>End of First Quarter</a:t>
            </a:r>
          </a:p>
          <a:p>
            <a:endParaRPr lang="en-US" sz="500" dirty="0">
              <a:latin typeface="Century Gothic" panose="020B0502020202020204" pitchFamily="34" charset="0"/>
              <a:cs typeface="Shadows Into Light"/>
            </a:endParaRPr>
          </a:p>
        </p:txBody>
      </p:sp>
      <p:sp>
        <p:nvSpPr>
          <p:cNvPr id="13" name="TextBox 12">
            <a:extLst>
              <a:ext uri="{FF2B5EF4-FFF2-40B4-BE49-F238E27FC236}">
                <a16:creationId xmlns:a16="http://schemas.microsoft.com/office/drawing/2014/main" id="{99FFFEED-3641-439B-88BE-F9053AC1EC54}"/>
              </a:ext>
            </a:extLst>
          </p:cNvPr>
          <p:cNvSpPr txBox="1"/>
          <p:nvPr/>
        </p:nvSpPr>
        <p:spPr>
          <a:xfrm>
            <a:off x="857400" y="3610840"/>
            <a:ext cx="2468880" cy="5586145"/>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Reading </a:t>
            </a:r>
          </a:p>
          <a:p>
            <a:pPr algn="ctr"/>
            <a:endParaRPr lang="en-US" sz="2000" b="1" dirty="0">
              <a:latin typeface="HelloAntsClose" panose="02000603000000000000" pitchFamily="2" charset="0"/>
              <a:ea typeface="HelloAntsClose" panose="02000603000000000000" pitchFamily="2" charset="0"/>
              <a:cs typeface="Shadows Into Light"/>
            </a:endParaRPr>
          </a:p>
          <a:p>
            <a:pPr algn="ctr"/>
            <a:endParaRPr lang="en-US" sz="200" b="1" dirty="0">
              <a:latin typeface="HelloAntsClose" panose="02000603000000000000" pitchFamily="2" charset="0"/>
              <a:ea typeface="HelloAntsClose" panose="02000603000000000000" pitchFamily="2" charset="0"/>
              <a:cs typeface="Shadows Into Light"/>
            </a:endParaRPr>
          </a:p>
          <a:p>
            <a:pPr lvl="0"/>
            <a:endParaRPr lang="en-US" sz="900" dirty="0">
              <a:latin typeface="Century Gothic" panose="020B0502020202020204" pitchFamily="34" charset="0"/>
            </a:endParaRPr>
          </a:p>
          <a:p>
            <a:pPr lvl="0"/>
            <a:endParaRPr lang="en-US" sz="900" dirty="0">
              <a:latin typeface="Century Gothic" panose="020B0502020202020204" pitchFamily="34" charset="0"/>
            </a:endParaRPr>
          </a:p>
          <a:p>
            <a:pPr lvl="0"/>
            <a:endParaRPr lang="en-US" sz="900" dirty="0">
              <a:latin typeface="Century Gothic" panose="020B0502020202020204" pitchFamily="34" charset="0"/>
            </a:endParaRPr>
          </a:p>
          <a:p>
            <a:pPr lvl="0"/>
            <a:r>
              <a:rPr lang="en-US" sz="1600" dirty="0">
                <a:latin typeface="Century Gothic" panose="020B0502020202020204" pitchFamily="34" charset="0"/>
              </a:rPr>
              <a:t>Students are encouraged to read 20 minutes each school night. Doing so makes a huge, positive impact to your child’s success in third grade. </a:t>
            </a:r>
          </a:p>
          <a:p>
            <a:pPr lvl="0"/>
            <a:endParaRPr lang="en-US" sz="1600" dirty="0">
              <a:latin typeface="Century Gothic" panose="020B0502020202020204" pitchFamily="34" charset="0"/>
            </a:endParaRPr>
          </a:p>
          <a:p>
            <a:pPr lvl="0"/>
            <a:endParaRPr lang="en-US" sz="1600" dirty="0">
              <a:latin typeface="Century Gothic" panose="020B0502020202020204" pitchFamily="34" charset="0"/>
            </a:endParaRPr>
          </a:p>
          <a:p>
            <a:pPr lvl="0"/>
            <a:r>
              <a:rPr lang="en-US" sz="1600" dirty="0">
                <a:latin typeface="Century Gothic" panose="020B0502020202020204" pitchFamily="34" charset="0"/>
              </a:rPr>
              <a:t>If your child is ever in need of books to read, please let me know and I will send some appropriate books home.  The public library is also a great place to visit and select books together</a:t>
            </a:r>
            <a:r>
              <a:rPr lang="en-US" sz="1350" dirty="0">
                <a:latin typeface="Century Gothic" panose="020B0502020202020204" pitchFamily="34" charset="0"/>
              </a:rPr>
              <a:t>. </a:t>
            </a:r>
          </a:p>
        </p:txBody>
      </p:sp>
      <p:sp>
        <p:nvSpPr>
          <p:cNvPr id="18" name="TextBox 17">
            <a:extLst>
              <a:ext uri="{FF2B5EF4-FFF2-40B4-BE49-F238E27FC236}">
                <a16:creationId xmlns:a16="http://schemas.microsoft.com/office/drawing/2014/main" id="{0F1537D3-CE4C-484A-8102-634AA8924311}"/>
              </a:ext>
            </a:extLst>
          </p:cNvPr>
          <p:cNvSpPr txBox="1"/>
          <p:nvPr/>
        </p:nvSpPr>
        <p:spPr>
          <a:xfrm>
            <a:off x="3316134" y="3612414"/>
            <a:ext cx="3566160" cy="5593839"/>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rPr>
              <a:t>Reminders</a:t>
            </a:r>
          </a:p>
          <a:p>
            <a:pPr marL="171450" lvl="0" indent="-171450">
              <a:buFont typeface="Arial" panose="020B0604020202020204" pitchFamily="34" charset="0"/>
              <a:buChar char="•"/>
            </a:pPr>
            <a:r>
              <a:rPr lang="en-US" sz="1350" dirty="0">
                <a:latin typeface="Century Gothic" panose="020B0502020202020204" pitchFamily="34" charset="0"/>
              </a:rPr>
              <a:t>Please be sure your children are </a:t>
            </a:r>
            <a:r>
              <a:rPr lang="en-US" sz="1350" b="1" dirty="0">
                <a:latin typeface="Century Gothic" panose="020B0502020202020204" pitchFamily="34" charset="0"/>
              </a:rPr>
              <a:t>charging their iPads each night</a:t>
            </a:r>
            <a:r>
              <a:rPr lang="en-US" sz="1350" dirty="0">
                <a:latin typeface="Century Gothic" panose="020B0502020202020204" pitchFamily="34" charset="0"/>
              </a:rPr>
              <a:t>. </a:t>
            </a:r>
            <a:r>
              <a:rPr lang="en-US" sz="1350" dirty="0">
                <a:latin typeface="Century Gothic" panose="020B0502020202020204" pitchFamily="34" charset="0"/>
                <a:cs typeface="Shadows Into Light"/>
              </a:rPr>
              <a:t>Students will utilize various educational apps to build skills in content areas such as reading and math, while also growing in their technological skills. </a:t>
            </a:r>
            <a:r>
              <a:rPr lang="en-US" sz="1350" dirty="0">
                <a:latin typeface="Century Gothic" panose="020B0502020202020204" pitchFamily="34" charset="0"/>
              </a:rPr>
              <a:t>We use them all throughout the day, so having a charged iPad is very important.🔌</a:t>
            </a:r>
          </a:p>
          <a:p>
            <a:pPr lvl="0"/>
            <a:endParaRPr lang="en-US" sz="1350">
              <a:latin typeface="Century Gothic" panose="020B0502020202020204" pitchFamily="34" charset="0"/>
            </a:endParaRPr>
          </a:p>
          <a:p>
            <a:pPr lvl="0"/>
            <a:endParaRPr lang="en-US" sz="1350" dirty="0">
              <a:latin typeface="Century Gothic" panose="020B0502020202020204" pitchFamily="34" charset="0"/>
            </a:endParaRPr>
          </a:p>
          <a:p>
            <a:pPr marL="171450" lvl="0" indent="-171450">
              <a:buFont typeface="Arial" panose="020B0604020202020204" pitchFamily="34" charset="0"/>
              <a:buChar char="•"/>
            </a:pPr>
            <a:r>
              <a:rPr lang="en-US" sz="1350" b="1" dirty="0">
                <a:latin typeface="Century Gothic" panose="020B0502020202020204" pitchFamily="34" charset="0"/>
              </a:rPr>
              <a:t>Your child’s planner and orange take-home folder should come home each night. </a:t>
            </a:r>
            <a:r>
              <a:rPr lang="en-US" sz="1350" dirty="0">
                <a:latin typeface="Century Gothic" panose="020B0502020202020204" pitchFamily="34" charset="0"/>
              </a:rPr>
              <a:t>Assignments are written in your child’s planner each week. Homework and papers that need your attention will be put in the “Return to School” side of the orange folder for you to review. Thank you for helping your child build the routine of checking both nightly! We greatly appreciate it!</a:t>
            </a:r>
          </a:p>
          <a:p>
            <a:pPr lvl="0"/>
            <a:endParaRPr lang="en-US" sz="1350" dirty="0">
              <a:latin typeface="Century Gothic" panose="020B0502020202020204" pitchFamily="34" charset="0"/>
            </a:endParaRPr>
          </a:p>
          <a:p>
            <a:pPr marL="171450" indent="-171450">
              <a:buFont typeface="Arial" panose="020B0604020202020204" pitchFamily="34" charset="0"/>
              <a:buChar char="•"/>
            </a:pPr>
            <a:r>
              <a:rPr lang="en-US" sz="1350" dirty="0">
                <a:latin typeface="Century Gothic" panose="020B0502020202020204" pitchFamily="34" charset="0"/>
              </a:rPr>
              <a:t>If you still need to join </a:t>
            </a:r>
            <a:r>
              <a:rPr lang="en-US" sz="1350" b="1" dirty="0">
                <a:latin typeface="Century Gothic" panose="020B0502020202020204" pitchFamily="34" charset="0"/>
              </a:rPr>
              <a:t>Dojo</a:t>
            </a:r>
            <a:r>
              <a:rPr lang="en-US" sz="1350" dirty="0">
                <a:latin typeface="Century Gothic" panose="020B0502020202020204" pitchFamily="34" charset="0"/>
              </a:rPr>
              <a:t>, please let me know</a:t>
            </a:r>
          </a:p>
          <a:p>
            <a:pPr marL="171450" indent="-171450">
              <a:buFont typeface="Arial" panose="020B0604020202020204" pitchFamily="34" charset="0"/>
              <a:buChar char="•"/>
            </a:pPr>
            <a:endParaRPr lang="en-US" sz="1350" dirty="0">
              <a:latin typeface="Century Gothic" panose="020B0502020202020204" pitchFamily="34" charset="0"/>
            </a:endParaRPr>
          </a:p>
        </p:txBody>
      </p:sp>
      <p:pic>
        <p:nvPicPr>
          <p:cNvPr id="4" name="Picture 3" descr="A picture containing text, queen&#10;&#10;Description automatically generated">
            <a:extLst>
              <a:ext uri="{FF2B5EF4-FFF2-40B4-BE49-F238E27FC236}">
                <a16:creationId xmlns:a16="http://schemas.microsoft.com/office/drawing/2014/main" id="{65A300D5-C3EE-4446-974D-92BEEF9C3054}"/>
              </a:ext>
            </a:extLst>
          </p:cNvPr>
          <p:cNvPicPr>
            <a:picLocks noChangeAspect="1"/>
          </p:cNvPicPr>
          <p:nvPr/>
        </p:nvPicPr>
        <p:blipFill>
          <a:blip r:embed="rId4"/>
          <a:stretch>
            <a:fillRect/>
          </a:stretch>
        </p:blipFill>
        <p:spPr>
          <a:xfrm>
            <a:off x="1722729" y="3887452"/>
            <a:ext cx="605843" cy="605843"/>
          </a:xfrm>
          <a:prstGeom prst="rect">
            <a:avLst/>
          </a:prstGeom>
        </p:spPr>
      </p:pic>
      <p:pic>
        <p:nvPicPr>
          <p:cNvPr id="1026" name="Picture 2" descr="Remind App for Families | Reynolds School District - Oregon">
            <a:extLst>
              <a:ext uri="{FF2B5EF4-FFF2-40B4-BE49-F238E27FC236}">
                <a16:creationId xmlns:a16="http://schemas.microsoft.com/office/drawing/2014/main" id="{7431A355-C2EC-4509-98DE-74DB2FEE4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46" y="8113423"/>
            <a:ext cx="277070" cy="2770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FC86497-F709-469B-BB06-A69BFF396552}"/>
              </a:ext>
            </a:extLst>
          </p:cNvPr>
          <p:cNvPicPr>
            <a:picLocks noChangeAspect="1"/>
          </p:cNvPicPr>
          <p:nvPr/>
        </p:nvPicPr>
        <p:blipFill rotWithShape="1">
          <a:blip r:embed="rId6"/>
          <a:srcRect l="7252" t="4585" b="-1"/>
          <a:stretch/>
        </p:blipFill>
        <p:spPr>
          <a:xfrm>
            <a:off x="5625737" y="2566132"/>
            <a:ext cx="1071574" cy="1011597"/>
          </a:xfrm>
          <a:prstGeom prst="rect">
            <a:avLst/>
          </a:prstGeom>
        </p:spPr>
      </p:pic>
    </p:spTree>
    <p:extLst>
      <p:ext uri="{BB962C8B-B14F-4D97-AF65-F5344CB8AC3E}">
        <p14:creationId xmlns:p14="http://schemas.microsoft.com/office/powerpoint/2010/main" val="353404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829778" y="3864332"/>
            <a:ext cx="3200400" cy="4050792"/>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Writing</a:t>
            </a:r>
          </a:p>
          <a:p>
            <a:pPr algn="ctr"/>
            <a:endParaRPr lang="en-US" sz="300" b="1" dirty="0">
              <a:latin typeface="HelloAntsClose" panose="02000603000000000000" pitchFamily="2" charset="0"/>
              <a:ea typeface="HelloAntsClose" panose="02000603000000000000" pitchFamily="2" charset="0"/>
              <a:cs typeface="Shadows Into Light"/>
            </a:endParaRPr>
          </a:p>
          <a:p>
            <a:pPr algn="ctr"/>
            <a:endParaRPr lang="en-US" sz="300" b="1" dirty="0">
              <a:latin typeface="HelloAntsClose" panose="02000603000000000000" pitchFamily="2" charset="0"/>
              <a:ea typeface="HelloAntsClose" panose="02000603000000000000" pitchFamily="2" charset="0"/>
              <a:cs typeface="Shadows Into Light"/>
            </a:endParaRPr>
          </a:p>
          <a:p>
            <a:pPr algn="ctr"/>
            <a:endParaRPr lang="en-US" sz="300" b="1" dirty="0">
              <a:latin typeface="HelloAntsClose" panose="02000603000000000000" pitchFamily="2" charset="0"/>
              <a:ea typeface="HelloAntsClose" panose="02000603000000000000" pitchFamily="2" charset="0"/>
              <a:cs typeface="Shadows Into Light"/>
            </a:endParaRPr>
          </a:p>
          <a:p>
            <a:r>
              <a:rPr lang="en-US" sz="1450" dirty="0">
                <a:latin typeface="Century Gothic" panose="020B0502020202020204" pitchFamily="34" charset="0"/>
                <a:cs typeface="Shadows Into Light"/>
              </a:rPr>
              <a:t>The month of October will be spent building our skills in paragraph writing. Students will work toward the goal of writing a well-organized paragraph that includes a topic sentence, at least three details that support the topic sentence, and a concluding sentence. We will practice with narrative, opinion, and explanatory prompts. As students progress with these writing skills, we will move into multi-paragraph writing. </a:t>
            </a:r>
          </a:p>
          <a:p>
            <a:endParaRPr lang="en-US" sz="1350" dirty="0">
              <a:latin typeface="Century Gothic" panose="020B0502020202020204" pitchFamily="34" charset="0"/>
              <a:cs typeface="Shadows Into Light"/>
            </a:endParaRPr>
          </a:p>
        </p:txBody>
      </p:sp>
      <p:sp>
        <p:nvSpPr>
          <p:cNvPr id="9" name="TextBox 8">
            <a:extLst>
              <a:ext uri="{FF2B5EF4-FFF2-40B4-BE49-F238E27FC236}">
                <a16:creationId xmlns:a16="http://schemas.microsoft.com/office/drawing/2014/main" id="{28492816-83AC-4885-A742-A4E3F7E7A4DC}"/>
              </a:ext>
            </a:extLst>
          </p:cNvPr>
          <p:cNvSpPr txBox="1"/>
          <p:nvPr/>
        </p:nvSpPr>
        <p:spPr>
          <a:xfrm>
            <a:off x="831613" y="706171"/>
            <a:ext cx="6080760" cy="3162404"/>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Reading</a:t>
            </a:r>
          </a:p>
          <a:p>
            <a:pPr algn="ctr"/>
            <a:endParaRPr lang="en-US" sz="1400" b="1" dirty="0">
              <a:latin typeface="HelloAntsClose" panose="02000603000000000000" pitchFamily="2" charset="0"/>
              <a:ea typeface="HelloAntsClose" panose="02000603000000000000" pitchFamily="2" charset="0"/>
              <a:cs typeface="Shadows Into Light"/>
            </a:endParaRPr>
          </a:p>
          <a:p>
            <a:pPr algn="ctr"/>
            <a:endParaRPr lang="en-US" sz="600" b="1" dirty="0">
              <a:latin typeface="HelloAntsClose" panose="02000603000000000000" pitchFamily="2" charset="0"/>
              <a:ea typeface="HelloAntsClose" panose="02000603000000000000" pitchFamily="2" charset="0"/>
              <a:cs typeface="Shadows Into Light"/>
            </a:endParaRPr>
          </a:p>
          <a:p>
            <a:r>
              <a:rPr lang="en-US" sz="1450" dirty="0">
                <a:latin typeface="Century Gothic" panose="020B0502020202020204" pitchFamily="34" charset="0"/>
                <a:ea typeface="HelloAntsClose" panose="02000603000000000000" pitchFamily="2" charset="0"/>
                <a:cs typeface="Shadows Into Light"/>
              </a:rPr>
              <a:t>This month, we will be exploring a variety of fictional texts</a:t>
            </a:r>
            <a:r>
              <a:rPr lang="en-US" sz="1450" dirty="0">
                <a:latin typeface="Century Gothic" panose="020B0502020202020204" pitchFamily="34" charset="0"/>
              </a:rPr>
              <a:t>. </a:t>
            </a:r>
          </a:p>
          <a:p>
            <a:r>
              <a:rPr lang="en-US" sz="1450" dirty="0">
                <a:latin typeface="Century Gothic" panose="020B0502020202020204" pitchFamily="34" charset="0"/>
              </a:rPr>
              <a:t>As we read the </a:t>
            </a:r>
            <a:r>
              <a:rPr lang="en-US" sz="1450" b="1" dirty="0">
                <a:latin typeface="Century Gothic" panose="020B0502020202020204" pitchFamily="34" charset="0"/>
              </a:rPr>
              <a:t>fictional pieces</a:t>
            </a:r>
            <a:r>
              <a:rPr lang="en-US" sz="1450" dirty="0">
                <a:latin typeface="Century Gothic" panose="020B0502020202020204" pitchFamily="34" charset="0"/>
              </a:rPr>
              <a:t>, we will:</a:t>
            </a:r>
          </a:p>
          <a:p>
            <a:pPr marL="171450" lvl="0" indent="-171450">
              <a:buFont typeface="Arial" panose="020B0604020202020204" pitchFamily="34" charset="0"/>
              <a:buChar char="•"/>
            </a:pPr>
            <a:r>
              <a:rPr lang="en-US" sz="1450" dirty="0">
                <a:latin typeface="Century Gothic" panose="020B0502020202020204" pitchFamily="34" charset="0"/>
              </a:rPr>
              <a:t>Answering questions using the text for support.</a:t>
            </a:r>
          </a:p>
          <a:p>
            <a:pPr marL="171450" lvl="0" indent="-171450">
              <a:buFont typeface="Arial" panose="020B0604020202020204" pitchFamily="34" charset="0"/>
              <a:buChar char="•"/>
            </a:pPr>
            <a:r>
              <a:rPr lang="en-US" sz="1450" dirty="0">
                <a:latin typeface="Century Gothic" panose="020B0502020202020204" pitchFamily="34" charset="0"/>
              </a:rPr>
              <a:t>Analyze how characters’ motivations, feelings, and actions can affect the sequence of events in a story. </a:t>
            </a:r>
          </a:p>
          <a:p>
            <a:pPr marL="171450" lvl="0" indent="-171450">
              <a:buFont typeface="Arial" panose="020B0604020202020204" pitchFamily="34" charset="0"/>
              <a:buChar char="•"/>
            </a:pPr>
            <a:r>
              <a:rPr lang="en-US" sz="1450" dirty="0">
                <a:latin typeface="Century Gothic" panose="020B0502020202020204" pitchFamily="34" charset="0"/>
              </a:rPr>
              <a:t>Practice using context clues to determine the meaning of unknown words. </a:t>
            </a:r>
          </a:p>
          <a:p>
            <a:pPr lvl="0"/>
            <a:r>
              <a:rPr lang="en-US" sz="1450" dirty="0">
                <a:latin typeface="Century Gothic" panose="020B0502020202020204" pitchFamily="34" charset="0"/>
              </a:rPr>
              <a:t>When your children read at night, asking them about the main character’s traits would be a great review of what we have been discussing in class. You can also ask them what they read that made them choose those traits for the character.</a:t>
            </a:r>
          </a:p>
        </p:txBody>
      </p:sp>
      <p:pic>
        <p:nvPicPr>
          <p:cNvPr id="2056" name="Picture 8">
            <a:extLst>
              <a:ext uri="{FF2B5EF4-FFF2-40B4-BE49-F238E27FC236}">
                <a16:creationId xmlns:a16="http://schemas.microsoft.com/office/drawing/2014/main" id="{D2E89C7A-BE34-443C-9950-27446021C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11" y="4213420"/>
            <a:ext cx="651534" cy="15114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Story book clipart - Cliparting.com">
            <a:extLst>
              <a:ext uri="{FF2B5EF4-FFF2-40B4-BE49-F238E27FC236}">
                <a16:creationId xmlns:a16="http://schemas.microsoft.com/office/drawing/2014/main" id="{ADFA8BB2-ED25-4DE4-9468-AD8E2CD5E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342" y="1029737"/>
            <a:ext cx="369302" cy="3709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71BED5D-20B2-4715-9D28-E386D86E7AF8}"/>
              </a:ext>
            </a:extLst>
          </p:cNvPr>
          <p:cNvSpPr txBox="1"/>
          <p:nvPr/>
        </p:nvSpPr>
        <p:spPr>
          <a:xfrm>
            <a:off x="3984172" y="3869741"/>
            <a:ext cx="2926080" cy="4001095"/>
          </a:xfrm>
          <a:prstGeom prst="rect">
            <a:avLst/>
          </a:prstGeom>
          <a:solidFill>
            <a:schemeClr val="bg1"/>
          </a:solidFill>
          <a:ln w="63500" cmpd="sng">
            <a:solidFill>
              <a:schemeClr val="tx1"/>
            </a:solidFill>
          </a:ln>
        </p:spPr>
        <p:txBody>
          <a:bodyPr wrap="square" rtlCol="0">
            <a:spAutoFit/>
          </a:bodyPr>
          <a:lstStyle/>
          <a:p>
            <a:pPr algn="ctr"/>
            <a:r>
              <a:rPr lang="en-US" sz="2000" b="1" dirty="0">
                <a:latin typeface="HelloAntsClose" panose="02000603000000000000" pitchFamily="2" charset="0"/>
                <a:ea typeface="HelloAntsClose" panose="02000603000000000000" pitchFamily="2" charset="0"/>
                <a:cs typeface="Shadows Into Light"/>
              </a:rPr>
              <a:t>Word Study</a:t>
            </a:r>
          </a:p>
          <a:p>
            <a:pPr algn="ctr"/>
            <a:endParaRPr lang="en-US" sz="2000" b="1" dirty="0">
              <a:latin typeface="HelloAntsClose" panose="02000603000000000000" pitchFamily="2" charset="0"/>
              <a:ea typeface="HelloAntsClose" panose="02000603000000000000" pitchFamily="2" charset="0"/>
              <a:cs typeface="Shadows Into Light"/>
            </a:endParaRPr>
          </a:p>
          <a:p>
            <a:pPr algn="ctr"/>
            <a:endParaRPr lang="en-US" sz="1100" b="1" dirty="0">
              <a:latin typeface="HelloAntsClose" panose="02000603000000000000" pitchFamily="2" charset="0"/>
              <a:ea typeface="HelloAntsClose" panose="02000603000000000000" pitchFamily="2" charset="0"/>
              <a:cs typeface="Shadows Into Light"/>
            </a:endParaRPr>
          </a:p>
          <a:p>
            <a:r>
              <a:rPr lang="en-US" sz="1450" dirty="0">
                <a:latin typeface="Century Gothic" panose="020B0502020202020204" pitchFamily="34" charset="0"/>
                <a:cs typeface="Shadows Into Light"/>
              </a:rPr>
              <a:t>Students will begin spelling this month. In addition to their spelling words, students will have three high frequency words to learn each week. To start, students will learn strategies, procedures, and activities to help them when learning to spell new words. We will do this together in class. A list will be sent home every Monday, and students will be </a:t>
            </a:r>
            <a:r>
              <a:rPr lang="en-US" sz="1450">
                <a:latin typeface="Century Gothic" panose="020B0502020202020204" pitchFamily="34" charset="0"/>
                <a:cs typeface="Shadows Into Light"/>
              </a:rPr>
              <a:t>tested on 10 of </a:t>
            </a:r>
            <a:r>
              <a:rPr lang="en-US" sz="1450" dirty="0">
                <a:latin typeface="Century Gothic" panose="020B0502020202020204" pitchFamily="34" charset="0"/>
                <a:cs typeface="Shadows Into Light"/>
              </a:rPr>
              <a:t>those words on Fridays.</a:t>
            </a:r>
          </a:p>
        </p:txBody>
      </p:sp>
      <p:pic>
        <p:nvPicPr>
          <p:cNvPr id="2070" name="Picture 22" descr="Free Sight Cliparts, Download Free Sight Cliparts png images, Free ClipArts  on Clipart Library">
            <a:extLst>
              <a:ext uri="{FF2B5EF4-FFF2-40B4-BE49-F238E27FC236}">
                <a16:creationId xmlns:a16="http://schemas.microsoft.com/office/drawing/2014/main" id="{56D11747-07C7-48CE-9A9B-3040BAEFA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525" y="4213420"/>
            <a:ext cx="462638" cy="3855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0257566-E2DC-4652-A57F-64FC82F6594F}"/>
              </a:ext>
            </a:extLst>
          </p:cNvPr>
          <p:cNvSpPr txBox="1"/>
          <p:nvPr/>
        </p:nvSpPr>
        <p:spPr>
          <a:xfrm>
            <a:off x="829778" y="7876382"/>
            <a:ext cx="6080760" cy="1463040"/>
          </a:xfrm>
          <a:prstGeom prst="rect">
            <a:avLst/>
          </a:prstGeom>
          <a:solidFill>
            <a:schemeClr val="bg1"/>
          </a:solidFill>
          <a:ln w="63500" cmpd="sng">
            <a:solidFill>
              <a:schemeClr val="tx1"/>
            </a:solidFill>
          </a:ln>
        </p:spPr>
        <p:txBody>
          <a:bodyPr wrap="square" rtlCol="0">
            <a:spAutoFit/>
          </a:bodyPr>
          <a:lstStyle/>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a:p>
            <a:pPr algn="ctr"/>
            <a:endParaRPr lang="en-US" sz="1350" dirty="0">
              <a:latin typeface="Century Gothic" panose="020B0502020202020204" pitchFamily="34" charset="0"/>
              <a:cs typeface="Shadows Into Light"/>
            </a:endParaRPr>
          </a:p>
        </p:txBody>
      </p:sp>
      <p:pic>
        <p:nvPicPr>
          <p:cNvPr id="3" name="Picture 2">
            <a:extLst>
              <a:ext uri="{FF2B5EF4-FFF2-40B4-BE49-F238E27FC236}">
                <a16:creationId xmlns:a16="http://schemas.microsoft.com/office/drawing/2014/main" id="{76C64ABD-A718-4EE2-B24E-C2A1E19B1118}"/>
              </a:ext>
            </a:extLst>
          </p:cNvPr>
          <p:cNvPicPr>
            <a:picLocks noChangeAspect="1"/>
          </p:cNvPicPr>
          <p:nvPr/>
        </p:nvPicPr>
        <p:blipFill rotWithShape="1">
          <a:blip r:embed="rId6"/>
          <a:srcRect r="19089"/>
          <a:stretch/>
        </p:blipFill>
        <p:spPr>
          <a:xfrm>
            <a:off x="1112316" y="7970154"/>
            <a:ext cx="5577242" cy="1280498"/>
          </a:xfrm>
          <a:prstGeom prst="rect">
            <a:avLst/>
          </a:prstGeom>
        </p:spPr>
      </p:pic>
    </p:spTree>
    <p:extLst>
      <p:ext uri="{BB962C8B-B14F-4D97-AF65-F5344CB8AC3E}">
        <p14:creationId xmlns:p14="http://schemas.microsoft.com/office/powerpoint/2010/main" val="394506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82BB49505424BA381E34161910C4D" ma:contentTypeVersion="11" ma:contentTypeDescription="Create a new document." ma:contentTypeScope="" ma:versionID="0163db323f449bbad70eb7159ba44d4b">
  <xsd:schema xmlns:xsd="http://www.w3.org/2001/XMLSchema" xmlns:xs="http://www.w3.org/2001/XMLSchema" xmlns:p="http://schemas.microsoft.com/office/2006/metadata/properties" xmlns:ns3="b4c8f522-c1be-41eb-bf4d-a9c34f20f00c" xmlns:ns4="9c019b88-2f71-46c9-8782-b6379448d859" targetNamespace="http://schemas.microsoft.com/office/2006/metadata/properties" ma:root="true" ma:fieldsID="ca9f9085f951f6dfa67ae07c0f0ae712" ns3:_="" ns4:_="">
    <xsd:import namespace="b4c8f522-c1be-41eb-bf4d-a9c34f20f00c"/>
    <xsd:import namespace="9c019b88-2f71-46c9-8782-b6379448d85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8f522-c1be-41eb-bf4d-a9c34f20f00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19b88-2f71-46c9-8782-b6379448d85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B6169B-7929-414F-8E26-9CF51EE8F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8f522-c1be-41eb-bf4d-a9c34f20f00c"/>
    <ds:schemaRef ds:uri="9c019b88-2f71-46c9-8782-b6379448d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9F61B0-08B4-4E7C-A106-227E8CEEC33F}">
  <ds:schemaRefs>
    <ds:schemaRef ds:uri="http://schemas.microsoft.com/sharepoint/v3/contenttype/forms"/>
  </ds:schemaRefs>
</ds:datastoreItem>
</file>

<file path=customXml/itemProps3.xml><?xml version="1.0" encoding="utf-8"?>
<ds:datastoreItem xmlns:ds="http://schemas.openxmlformats.org/officeDocument/2006/customXml" ds:itemID="{5126F857-799C-4EB6-8851-682EDF9202E3}">
  <ds:schemaRefs>
    <ds:schemaRef ds:uri="http://schemas.microsoft.com/office/2006/documentManagement/types"/>
    <ds:schemaRef ds:uri="http://purl.org/dc/terms/"/>
    <ds:schemaRef ds:uri="http://www.w3.org/XML/1998/namespace"/>
    <ds:schemaRef ds:uri="b4c8f522-c1be-41eb-bf4d-a9c34f20f00c"/>
    <ds:schemaRef ds:uri="http://purl.org/dc/elements/1.1/"/>
    <ds:schemaRef ds:uri="http://schemas.openxmlformats.org/package/2006/metadata/core-properties"/>
    <ds:schemaRef ds:uri="9c019b88-2f71-46c9-8782-b6379448d859"/>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8816</TotalTime>
  <Words>508</Words>
  <Application>Microsoft Office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Century Gothic</vt:lpstr>
      <vt:lpstr>HelloAntsClose</vt:lpstr>
      <vt:lpstr>KG Eyes Wide Open</vt:lpstr>
      <vt:lpstr>Shadows Into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Levine</dc:creator>
  <cp:lastModifiedBy>ASHLEY MILLER</cp:lastModifiedBy>
  <cp:revision>47</cp:revision>
  <cp:lastPrinted>2021-08-19T03:11:43Z</cp:lastPrinted>
  <dcterms:created xsi:type="dcterms:W3CDTF">2014-08-14T15:08:47Z</dcterms:created>
  <dcterms:modified xsi:type="dcterms:W3CDTF">2022-10-07T12:42:29Z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0x01010072782BB49505424BA381E34161910C4D</vt:lpwstr>
  </property>
</Properties>
</file>