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7" r:id="rId5"/>
    <p:sldId id="256" r:id="rId6"/>
  </p:sldIdLst>
  <p:sldSz cx="7772400" cy="10058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95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94660"/>
  </p:normalViewPr>
  <p:slideViewPr>
    <p:cSldViewPr snapToGrid="0" snapToObjects="1">
      <p:cViewPr>
        <p:scale>
          <a:sx n="106" d="100"/>
          <a:sy n="106" d="100"/>
        </p:scale>
        <p:origin x="78" y="-361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F0B881-AF0D-7048-8594-855D4CAAAA8E}"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468703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F0B881-AF0D-7048-8594-855D4CAAAA8E}"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3323879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F0B881-AF0D-7048-8594-855D4CAAAA8E}"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3214006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F0B881-AF0D-7048-8594-855D4CAAAA8E}"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430084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F0B881-AF0D-7048-8594-855D4CAAAA8E}"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2116945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F0B881-AF0D-7048-8594-855D4CAAAA8E}" type="datetimeFigureOut">
              <a:rPr lang="en-US" smtClean="0"/>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815048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F0B881-AF0D-7048-8594-855D4CAAAA8E}" type="datetimeFigureOut">
              <a:rPr lang="en-US" smtClean="0"/>
              <a:t>10/26/2022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1898831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F0B881-AF0D-7048-8594-855D4CAAAA8E}" type="datetimeFigureOut">
              <a:rPr lang="en-US" smtClean="0"/>
              <a:t>10/26/2022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27075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F0B881-AF0D-7048-8594-855D4CAAAA8E}" type="datetimeFigureOut">
              <a:rPr lang="en-US" smtClean="0"/>
              <a:t>10/26/2022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566886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F0B881-AF0D-7048-8594-855D4CAAAA8E}" type="datetimeFigureOut">
              <a:rPr lang="en-US" smtClean="0"/>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3503596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F0B881-AF0D-7048-8594-855D4CAAAA8E}" type="datetimeFigureOut">
              <a:rPr lang="en-US" smtClean="0"/>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1126259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20F0B881-AF0D-7048-8594-855D4CAAAA8E}" type="datetimeFigureOut">
              <a:rPr lang="en-US" smtClean="0"/>
              <a:t>10/26/2022</a:t>
            </a:fld>
            <a:endParaRPr lang="en-US"/>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779B4903-6F1A-1F4E-AEB8-CD40D9C90940}" type="slidenum">
              <a:rPr lang="en-US" smtClean="0"/>
              <a:t>‹#›</a:t>
            </a:fld>
            <a:endParaRPr lang="en-US"/>
          </a:p>
        </p:txBody>
      </p:sp>
    </p:spTree>
    <p:extLst>
      <p:ext uri="{BB962C8B-B14F-4D97-AF65-F5344CB8AC3E}">
        <p14:creationId xmlns:p14="http://schemas.microsoft.com/office/powerpoint/2010/main" val="4032921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4" name="TextBox 23"/>
          <p:cNvSpPr txBox="1"/>
          <p:nvPr/>
        </p:nvSpPr>
        <p:spPr>
          <a:xfrm>
            <a:off x="2868044" y="743280"/>
            <a:ext cx="7418956" cy="923330"/>
          </a:xfrm>
          <a:prstGeom prst="rect">
            <a:avLst/>
          </a:prstGeom>
          <a:noFill/>
        </p:spPr>
        <p:txBody>
          <a:bodyPr wrap="square" rtlCol="0">
            <a:spAutoFit/>
          </a:bodyPr>
          <a:lstStyle/>
          <a:p>
            <a:r>
              <a:rPr lang="en-US" sz="5400" dirty="0">
                <a:latin typeface="KG Eyes Wide Open"/>
                <a:cs typeface="KG Eyes Wide Open"/>
              </a:rPr>
              <a:t>Mrs. Miller</a:t>
            </a:r>
          </a:p>
        </p:txBody>
      </p:sp>
      <p:sp>
        <p:nvSpPr>
          <p:cNvPr id="25" name="TextBox 24"/>
          <p:cNvSpPr txBox="1"/>
          <p:nvPr/>
        </p:nvSpPr>
        <p:spPr>
          <a:xfrm>
            <a:off x="377923" y="1440716"/>
            <a:ext cx="7016554" cy="784830"/>
          </a:xfrm>
          <a:prstGeom prst="rect">
            <a:avLst/>
          </a:prstGeom>
          <a:noFill/>
        </p:spPr>
        <p:txBody>
          <a:bodyPr wrap="square" rtlCol="0">
            <a:spAutoFit/>
          </a:bodyPr>
          <a:lstStyle/>
          <a:p>
            <a:pPr algn="ctr"/>
            <a:r>
              <a:rPr lang="en-US" sz="4500" b="1" dirty="0">
                <a:latin typeface="HelloAntsClose" panose="02000603000000000000" pitchFamily="2" charset="0"/>
                <a:ea typeface="HelloAntsClose" panose="02000603000000000000" pitchFamily="2" charset="0"/>
                <a:cs typeface="Shadows Into Light"/>
              </a:rPr>
              <a:t>The Third Grade Wave</a:t>
            </a:r>
          </a:p>
        </p:txBody>
      </p:sp>
      <p:sp>
        <p:nvSpPr>
          <p:cNvPr id="9" name="TextBox 8"/>
          <p:cNvSpPr txBox="1"/>
          <p:nvPr/>
        </p:nvSpPr>
        <p:spPr>
          <a:xfrm>
            <a:off x="2488023" y="1953808"/>
            <a:ext cx="4394271" cy="400110"/>
          </a:xfrm>
          <a:prstGeom prst="rect">
            <a:avLst/>
          </a:prstGeom>
          <a:noFill/>
        </p:spPr>
        <p:txBody>
          <a:bodyPr wrap="square" rtlCol="0">
            <a:spAutoFit/>
          </a:bodyPr>
          <a:lstStyle/>
          <a:p>
            <a:pPr algn="r"/>
            <a:r>
              <a:rPr lang="en-US" sz="2000" dirty="0">
                <a:latin typeface="Century Gothic" panose="020B0502020202020204" pitchFamily="34" charset="0"/>
                <a:cs typeface="Shadows Into Light"/>
              </a:rPr>
              <a:t>November 2022</a:t>
            </a:r>
          </a:p>
        </p:txBody>
      </p:sp>
      <p:sp>
        <p:nvSpPr>
          <p:cNvPr id="30" name="TextBox 29"/>
          <p:cNvSpPr txBox="1"/>
          <p:nvPr/>
        </p:nvSpPr>
        <p:spPr>
          <a:xfrm>
            <a:off x="10696945" y="-502386"/>
            <a:ext cx="3200935" cy="6949440"/>
          </a:xfrm>
          <a:prstGeom prst="rect">
            <a:avLst/>
          </a:prstGeom>
          <a:solidFill>
            <a:schemeClr val="bg1"/>
          </a:solidFill>
          <a:ln w="63500" cmpd="sng">
            <a:solidFill>
              <a:schemeClr val="tx1"/>
            </a:solidFill>
          </a:ln>
        </p:spPr>
        <p:txBody>
          <a:bodyPr wrap="square" rtlCol="0">
            <a:spAutoFit/>
          </a:bodyPr>
          <a:lstStyle/>
          <a:p>
            <a:pPr algn="ctr"/>
            <a:r>
              <a:rPr lang="en-US" sz="2000" b="1" dirty="0">
                <a:latin typeface="HelloAntsClose" panose="02000603000000000000" pitchFamily="2" charset="0"/>
                <a:ea typeface="HelloAntsClose" panose="02000603000000000000" pitchFamily="2" charset="0"/>
                <a:cs typeface="Shadows Into Light"/>
              </a:rPr>
              <a:t>Meet Your Teacher</a:t>
            </a:r>
          </a:p>
          <a:p>
            <a:r>
              <a:rPr lang="en-US" sz="1350" dirty="0">
                <a:latin typeface="Century Gothic" panose="020B0502020202020204" pitchFamily="34" charset="0"/>
                <a:cs typeface="Shadows Into Light"/>
              </a:rPr>
              <a:t>My name is Mrs. Kraft, </a:t>
            </a:r>
          </a:p>
          <a:p>
            <a:r>
              <a:rPr lang="en-US" sz="1350" dirty="0">
                <a:latin typeface="Century Gothic" panose="020B0502020202020204" pitchFamily="34" charset="0"/>
                <a:cs typeface="Shadows Into Light"/>
              </a:rPr>
              <a:t>and I am so excited to </a:t>
            </a:r>
          </a:p>
          <a:p>
            <a:r>
              <a:rPr lang="en-US" sz="1350" dirty="0">
                <a:latin typeface="Century Gothic" panose="020B0502020202020204" pitchFamily="34" charset="0"/>
                <a:cs typeface="Shadows Into Light"/>
              </a:rPr>
              <a:t>be your teacher! Below </a:t>
            </a:r>
          </a:p>
          <a:p>
            <a:r>
              <a:rPr lang="en-US" sz="1350" dirty="0">
                <a:latin typeface="Century Gothic" panose="020B0502020202020204" pitchFamily="34" charset="0"/>
                <a:cs typeface="Shadows Into Light"/>
              </a:rPr>
              <a:t>is a little about me. </a:t>
            </a:r>
          </a:p>
          <a:p>
            <a:endParaRPr lang="en-US" sz="700" dirty="0">
              <a:latin typeface="Century Gothic" panose="020B0502020202020204" pitchFamily="34" charset="0"/>
              <a:cs typeface="Shadows Into Light"/>
            </a:endParaRPr>
          </a:p>
          <a:p>
            <a:r>
              <a:rPr lang="en-US" sz="1350" b="1" dirty="0">
                <a:latin typeface="Century Gothic" panose="020B0502020202020204" pitchFamily="34" charset="0"/>
                <a:cs typeface="Shadows Into Light"/>
              </a:rPr>
              <a:t>Family</a:t>
            </a:r>
            <a:r>
              <a:rPr lang="en-US" sz="1350" dirty="0">
                <a:latin typeface="Century Gothic" panose="020B0502020202020204" pitchFamily="34" charset="0"/>
                <a:cs typeface="Shadows Into Light"/>
              </a:rPr>
              <a:t>: My husband,</a:t>
            </a:r>
          </a:p>
          <a:p>
            <a:r>
              <a:rPr lang="en-US" sz="1350" dirty="0">
                <a:latin typeface="Century Gothic" panose="020B0502020202020204" pitchFamily="34" charset="0"/>
                <a:cs typeface="Shadows Into Light"/>
              </a:rPr>
              <a:t>Josh, and I are the </a:t>
            </a:r>
          </a:p>
          <a:p>
            <a:r>
              <a:rPr lang="en-US" sz="1350" dirty="0">
                <a:latin typeface="Century Gothic" panose="020B0502020202020204" pitchFamily="34" charset="0"/>
                <a:cs typeface="Shadows Into Light"/>
              </a:rPr>
              <a:t>proud parents of two </a:t>
            </a:r>
          </a:p>
          <a:p>
            <a:r>
              <a:rPr lang="en-US" sz="1350" dirty="0">
                <a:latin typeface="Century Gothic" panose="020B0502020202020204" pitchFamily="34" charset="0"/>
                <a:cs typeface="Shadows Into Light"/>
              </a:rPr>
              <a:t>little girls – Katie who is seven, and Kennedy who is five. </a:t>
            </a:r>
          </a:p>
          <a:p>
            <a:endParaRPr lang="en-US" sz="700" dirty="0">
              <a:latin typeface="Century Gothic" panose="020B0502020202020204" pitchFamily="34" charset="0"/>
              <a:cs typeface="Shadows Into Light"/>
            </a:endParaRPr>
          </a:p>
          <a:p>
            <a:r>
              <a:rPr lang="en-US" sz="1350" b="1" dirty="0">
                <a:latin typeface="Century Gothic" panose="020B0502020202020204" pitchFamily="34" charset="0"/>
                <a:cs typeface="Shadows Into Light"/>
              </a:rPr>
              <a:t>Education: </a:t>
            </a:r>
            <a:r>
              <a:rPr lang="en-US" sz="1350" dirty="0">
                <a:latin typeface="Century Gothic" panose="020B0502020202020204" pitchFamily="34" charset="0"/>
                <a:cs typeface="Shadows Into Light"/>
              </a:rPr>
              <a:t>I attended Ohio University, majoring in Early Childhood Education, and later mastered in Technology in Education through Lesley University.</a:t>
            </a:r>
          </a:p>
          <a:p>
            <a:endParaRPr lang="en-US" sz="700" dirty="0">
              <a:latin typeface="Century Gothic" panose="020B0502020202020204" pitchFamily="34" charset="0"/>
              <a:cs typeface="Shadows Into Light"/>
            </a:endParaRPr>
          </a:p>
          <a:p>
            <a:r>
              <a:rPr lang="en-US" sz="1350" b="1" dirty="0">
                <a:latin typeface="Century Gothic" panose="020B0502020202020204" pitchFamily="34" charset="0"/>
                <a:cs typeface="Shadows Into Light"/>
              </a:rPr>
              <a:t>Experience: </a:t>
            </a:r>
            <a:r>
              <a:rPr lang="en-US" sz="1350" dirty="0">
                <a:latin typeface="Century Gothic" panose="020B0502020202020204" pitchFamily="34" charset="0"/>
                <a:cs typeface="Shadows Into Light"/>
              </a:rPr>
              <a:t>I taught for fourteen years in South Carolina (both second and third grades) and have taught third grade for Greenville the last three years. This year, I will be teaching 3</a:t>
            </a:r>
            <a:r>
              <a:rPr lang="en-US" sz="1350" baseline="30000" dirty="0">
                <a:latin typeface="Century Gothic" panose="020B0502020202020204" pitchFamily="34" charset="0"/>
                <a:cs typeface="Shadows Into Light"/>
              </a:rPr>
              <a:t>rd</a:t>
            </a:r>
            <a:r>
              <a:rPr lang="en-US" sz="1350" dirty="0">
                <a:latin typeface="Century Gothic" panose="020B0502020202020204" pitchFamily="34" charset="0"/>
                <a:cs typeface="Shadows Into Light"/>
              </a:rPr>
              <a:t> grade Language Arts, including reading, writing, grammar, and word work. </a:t>
            </a:r>
          </a:p>
          <a:p>
            <a:endParaRPr lang="en-US" sz="700" dirty="0">
              <a:latin typeface="Century Gothic" panose="020B0502020202020204" pitchFamily="34" charset="0"/>
              <a:cs typeface="Shadows Into Light"/>
            </a:endParaRPr>
          </a:p>
          <a:p>
            <a:r>
              <a:rPr lang="en-US" sz="1350" b="1" dirty="0">
                <a:latin typeface="Century Gothic" panose="020B0502020202020204" pitchFamily="34" charset="0"/>
                <a:cs typeface="Shadows Into Light"/>
              </a:rPr>
              <a:t>Favorites: </a:t>
            </a:r>
            <a:r>
              <a:rPr lang="en-US" sz="1350" dirty="0">
                <a:latin typeface="Century Gothic" panose="020B0502020202020204" pitchFamily="34" charset="0"/>
                <a:cs typeface="Shadows Into Light"/>
              </a:rPr>
              <a:t>I love spending time with my family, coffee, football (Ohio State and Cleveland Browns), and art (mostly doodling or painting).</a:t>
            </a:r>
          </a:p>
          <a:p>
            <a:endParaRPr lang="en-US" sz="750" dirty="0">
              <a:latin typeface="Century Gothic" panose="020B0502020202020204" pitchFamily="34" charset="0"/>
              <a:cs typeface="Shadows Into Light"/>
            </a:endParaRPr>
          </a:p>
          <a:p>
            <a:r>
              <a:rPr lang="en-US" sz="1350" dirty="0">
                <a:latin typeface="Century Gothic" panose="020B0502020202020204" pitchFamily="34" charset="0"/>
                <a:cs typeface="Shadows Into Light"/>
              </a:rPr>
              <a:t>I look forward to getting to know you better. I know we are going to have a great year!</a:t>
            </a:r>
          </a:p>
        </p:txBody>
      </p:sp>
      <p:pic>
        <p:nvPicPr>
          <p:cNvPr id="17" name="officeArt object">
            <a:extLst>
              <a:ext uri="{FF2B5EF4-FFF2-40B4-BE49-F238E27FC236}">
                <a16:creationId xmlns:a16="http://schemas.microsoft.com/office/drawing/2014/main" id="{84471F00-4001-48BE-AD35-B3EE6C7D9290}"/>
              </a:ext>
            </a:extLst>
          </p:cNvPr>
          <p:cNvPicPr/>
          <p:nvPr/>
        </p:nvPicPr>
        <p:blipFill>
          <a:blip r:embed="rId3"/>
          <a:srcRect l="15310" t="23387" r="15370" b="26639"/>
          <a:stretch>
            <a:fillRect/>
          </a:stretch>
        </p:blipFill>
        <p:spPr>
          <a:xfrm>
            <a:off x="887730" y="835195"/>
            <a:ext cx="1856742" cy="752370"/>
          </a:xfrm>
          <a:custGeom>
            <a:avLst/>
            <a:gdLst/>
            <a:ahLst/>
            <a:cxnLst>
              <a:cxn ang="0">
                <a:pos x="wd2" y="hd2"/>
              </a:cxn>
              <a:cxn ang="5400000">
                <a:pos x="wd2" y="hd2"/>
              </a:cxn>
              <a:cxn ang="10800000">
                <a:pos x="wd2" y="hd2"/>
              </a:cxn>
              <a:cxn ang="16200000">
                <a:pos x="wd2" y="hd2"/>
              </a:cxn>
            </a:cxnLst>
            <a:rect l="0" t="0" r="r" b="b"/>
            <a:pathLst>
              <a:path w="21363" h="21404" extrusionOk="0">
                <a:moveTo>
                  <a:pt x="15523" y="1"/>
                </a:moveTo>
                <a:cubicBezTo>
                  <a:pt x="13255" y="-9"/>
                  <a:pt x="11189" y="1798"/>
                  <a:pt x="8222" y="6379"/>
                </a:cubicBezTo>
                <a:cubicBezTo>
                  <a:pt x="7506" y="7485"/>
                  <a:pt x="6579" y="8760"/>
                  <a:pt x="5666" y="9935"/>
                </a:cubicBezTo>
                <a:cubicBezTo>
                  <a:pt x="5550" y="10085"/>
                  <a:pt x="5436" y="10234"/>
                  <a:pt x="5322" y="10378"/>
                </a:cubicBezTo>
                <a:cubicBezTo>
                  <a:pt x="4239" y="11746"/>
                  <a:pt x="3217" y="12911"/>
                  <a:pt x="2645" y="13384"/>
                </a:cubicBezTo>
                <a:cubicBezTo>
                  <a:pt x="1813" y="14072"/>
                  <a:pt x="1272" y="14197"/>
                  <a:pt x="822" y="13781"/>
                </a:cubicBezTo>
                <a:cubicBezTo>
                  <a:pt x="799" y="13762"/>
                  <a:pt x="776" y="13737"/>
                  <a:pt x="754" y="13715"/>
                </a:cubicBezTo>
                <a:cubicBezTo>
                  <a:pt x="731" y="13690"/>
                  <a:pt x="706" y="13671"/>
                  <a:pt x="684" y="13644"/>
                </a:cubicBezTo>
                <a:cubicBezTo>
                  <a:pt x="603" y="13551"/>
                  <a:pt x="524" y="13439"/>
                  <a:pt x="447" y="13303"/>
                </a:cubicBezTo>
                <a:cubicBezTo>
                  <a:pt x="-237" y="12199"/>
                  <a:pt x="-106" y="13257"/>
                  <a:pt x="639" y="14656"/>
                </a:cubicBezTo>
                <a:cubicBezTo>
                  <a:pt x="1174" y="15661"/>
                  <a:pt x="1897" y="16421"/>
                  <a:pt x="2316" y="16421"/>
                </a:cubicBezTo>
                <a:cubicBezTo>
                  <a:pt x="2449" y="16421"/>
                  <a:pt x="2842" y="16741"/>
                  <a:pt x="3188" y="17133"/>
                </a:cubicBezTo>
                <a:cubicBezTo>
                  <a:pt x="4058" y="18116"/>
                  <a:pt x="5202" y="18123"/>
                  <a:pt x="6322" y="17148"/>
                </a:cubicBezTo>
                <a:cubicBezTo>
                  <a:pt x="7036" y="16527"/>
                  <a:pt x="7139" y="16498"/>
                  <a:pt x="7460" y="16828"/>
                </a:cubicBezTo>
                <a:cubicBezTo>
                  <a:pt x="7769" y="17146"/>
                  <a:pt x="7939" y="17124"/>
                  <a:pt x="8823" y="16675"/>
                </a:cubicBezTo>
                <a:cubicBezTo>
                  <a:pt x="10058" y="16048"/>
                  <a:pt x="10842" y="16029"/>
                  <a:pt x="11852" y="16589"/>
                </a:cubicBezTo>
                <a:cubicBezTo>
                  <a:pt x="12851" y="17143"/>
                  <a:pt x="13125" y="17506"/>
                  <a:pt x="13558" y="18842"/>
                </a:cubicBezTo>
                <a:cubicBezTo>
                  <a:pt x="13579" y="18909"/>
                  <a:pt x="13608" y="18989"/>
                  <a:pt x="13632" y="19061"/>
                </a:cubicBezTo>
                <a:cubicBezTo>
                  <a:pt x="13676" y="19191"/>
                  <a:pt x="13720" y="19320"/>
                  <a:pt x="13768" y="19468"/>
                </a:cubicBezTo>
                <a:cubicBezTo>
                  <a:pt x="13927" y="19938"/>
                  <a:pt x="14091" y="20410"/>
                  <a:pt x="14200" y="20694"/>
                </a:cubicBezTo>
                <a:cubicBezTo>
                  <a:pt x="14537" y="21580"/>
                  <a:pt x="14638" y="21591"/>
                  <a:pt x="16101" y="20984"/>
                </a:cubicBezTo>
                <a:cubicBezTo>
                  <a:pt x="16302" y="20901"/>
                  <a:pt x="16453" y="20834"/>
                  <a:pt x="16593" y="20765"/>
                </a:cubicBezTo>
                <a:cubicBezTo>
                  <a:pt x="16834" y="20619"/>
                  <a:pt x="17031" y="20479"/>
                  <a:pt x="17177" y="20353"/>
                </a:cubicBezTo>
                <a:cubicBezTo>
                  <a:pt x="17274" y="20230"/>
                  <a:pt x="17333" y="20087"/>
                  <a:pt x="17383" y="19900"/>
                </a:cubicBezTo>
                <a:cubicBezTo>
                  <a:pt x="17518" y="19395"/>
                  <a:pt x="17523" y="19182"/>
                  <a:pt x="17416" y="18761"/>
                </a:cubicBezTo>
                <a:cubicBezTo>
                  <a:pt x="17408" y="18728"/>
                  <a:pt x="17403" y="18686"/>
                  <a:pt x="17396" y="18649"/>
                </a:cubicBezTo>
                <a:cubicBezTo>
                  <a:pt x="17363" y="18583"/>
                  <a:pt x="17345" y="18436"/>
                  <a:pt x="17342" y="18257"/>
                </a:cubicBezTo>
                <a:cubicBezTo>
                  <a:pt x="17329" y="18074"/>
                  <a:pt x="17329" y="17892"/>
                  <a:pt x="17346" y="17759"/>
                </a:cubicBezTo>
                <a:cubicBezTo>
                  <a:pt x="17390" y="17421"/>
                  <a:pt x="17341" y="17241"/>
                  <a:pt x="17181" y="17138"/>
                </a:cubicBezTo>
                <a:cubicBezTo>
                  <a:pt x="17146" y="17115"/>
                  <a:pt x="17117" y="17074"/>
                  <a:pt x="17091" y="17026"/>
                </a:cubicBezTo>
                <a:cubicBezTo>
                  <a:pt x="16872" y="16632"/>
                  <a:pt x="16962" y="15503"/>
                  <a:pt x="17270" y="15465"/>
                </a:cubicBezTo>
                <a:cubicBezTo>
                  <a:pt x="17404" y="15448"/>
                  <a:pt x="17602" y="15238"/>
                  <a:pt x="17710" y="14997"/>
                </a:cubicBezTo>
                <a:cubicBezTo>
                  <a:pt x="17824" y="14744"/>
                  <a:pt x="17972" y="14643"/>
                  <a:pt x="18083" y="14732"/>
                </a:cubicBezTo>
                <a:cubicBezTo>
                  <a:pt x="18099" y="14728"/>
                  <a:pt x="18117" y="14718"/>
                  <a:pt x="18132" y="14717"/>
                </a:cubicBezTo>
                <a:cubicBezTo>
                  <a:pt x="18235" y="14713"/>
                  <a:pt x="18300" y="14700"/>
                  <a:pt x="18344" y="14605"/>
                </a:cubicBezTo>
                <a:cubicBezTo>
                  <a:pt x="18372" y="14513"/>
                  <a:pt x="18396" y="14381"/>
                  <a:pt x="18414" y="14213"/>
                </a:cubicBezTo>
                <a:cubicBezTo>
                  <a:pt x="18434" y="13930"/>
                  <a:pt x="18442" y="13490"/>
                  <a:pt x="18453" y="12789"/>
                </a:cubicBezTo>
                <a:cubicBezTo>
                  <a:pt x="18465" y="12093"/>
                  <a:pt x="18456" y="11507"/>
                  <a:pt x="18435" y="11171"/>
                </a:cubicBezTo>
                <a:cubicBezTo>
                  <a:pt x="18411" y="10963"/>
                  <a:pt x="18377" y="10871"/>
                  <a:pt x="18328" y="10871"/>
                </a:cubicBezTo>
                <a:cubicBezTo>
                  <a:pt x="18246" y="10871"/>
                  <a:pt x="18121" y="10696"/>
                  <a:pt x="18050" y="10485"/>
                </a:cubicBezTo>
                <a:cubicBezTo>
                  <a:pt x="18030" y="10424"/>
                  <a:pt x="18016" y="10372"/>
                  <a:pt x="18005" y="10317"/>
                </a:cubicBezTo>
                <a:cubicBezTo>
                  <a:pt x="17927" y="10124"/>
                  <a:pt x="17954" y="9980"/>
                  <a:pt x="18083" y="9528"/>
                </a:cubicBezTo>
                <a:cubicBezTo>
                  <a:pt x="18086" y="9518"/>
                  <a:pt x="18088" y="9508"/>
                  <a:pt x="18091" y="9498"/>
                </a:cubicBezTo>
                <a:cubicBezTo>
                  <a:pt x="18200" y="9109"/>
                  <a:pt x="18252" y="8785"/>
                  <a:pt x="18250" y="8485"/>
                </a:cubicBezTo>
                <a:cubicBezTo>
                  <a:pt x="18249" y="8485"/>
                  <a:pt x="18250" y="8481"/>
                  <a:pt x="18250" y="8480"/>
                </a:cubicBezTo>
                <a:cubicBezTo>
                  <a:pt x="18241" y="8187"/>
                  <a:pt x="18173" y="7909"/>
                  <a:pt x="18046" y="7570"/>
                </a:cubicBezTo>
                <a:cubicBezTo>
                  <a:pt x="18043" y="7563"/>
                  <a:pt x="18041" y="7552"/>
                  <a:pt x="18038" y="7544"/>
                </a:cubicBezTo>
                <a:lnTo>
                  <a:pt x="17815" y="7046"/>
                </a:lnTo>
                <a:lnTo>
                  <a:pt x="17834" y="7010"/>
                </a:lnTo>
                <a:lnTo>
                  <a:pt x="17811" y="6949"/>
                </a:lnTo>
                <a:lnTo>
                  <a:pt x="18110" y="6466"/>
                </a:lnTo>
                <a:cubicBezTo>
                  <a:pt x="18717" y="5486"/>
                  <a:pt x="20870" y="6039"/>
                  <a:pt x="21219" y="7265"/>
                </a:cubicBezTo>
                <a:cubicBezTo>
                  <a:pt x="21299" y="7545"/>
                  <a:pt x="21346" y="7647"/>
                  <a:pt x="21363" y="7616"/>
                </a:cubicBezTo>
                <a:cubicBezTo>
                  <a:pt x="21361" y="7418"/>
                  <a:pt x="21279" y="6944"/>
                  <a:pt x="21122" y="6303"/>
                </a:cubicBezTo>
                <a:cubicBezTo>
                  <a:pt x="20704" y="4769"/>
                  <a:pt x="19865" y="3060"/>
                  <a:pt x="18941" y="1903"/>
                </a:cubicBezTo>
                <a:cubicBezTo>
                  <a:pt x="17941" y="652"/>
                  <a:pt x="16779" y="6"/>
                  <a:pt x="15523" y="1"/>
                </a:cubicBezTo>
                <a:close/>
                <a:moveTo>
                  <a:pt x="21032" y="9584"/>
                </a:moveTo>
                <a:cubicBezTo>
                  <a:pt x="20979" y="9590"/>
                  <a:pt x="20860" y="9730"/>
                  <a:pt x="20672" y="9966"/>
                </a:cubicBezTo>
                <a:cubicBezTo>
                  <a:pt x="20407" y="10295"/>
                  <a:pt x="20135" y="10611"/>
                  <a:pt x="20067" y="10668"/>
                </a:cubicBezTo>
                <a:cubicBezTo>
                  <a:pt x="20058" y="10674"/>
                  <a:pt x="20053" y="10692"/>
                  <a:pt x="20046" y="10703"/>
                </a:cubicBezTo>
                <a:cubicBezTo>
                  <a:pt x="20024" y="10769"/>
                  <a:pt x="20007" y="10837"/>
                  <a:pt x="19997" y="10912"/>
                </a:cubicBezTo>
                <a:cubicBezTo>
                  <a:pt x="19991" y="11003"/>
                  <a:pt x="19994" y="11109"/>
                  <a:pt x="20011" y="11217"/>
                </a:cubicBezTo>
                <a:cubicBezTo>
                  <a:pt x="20123" y="11933"/>
                  <a:pt x="20485" y="11735"/>
                  <a:pt x="20764" y="10805"/>
                </a:cubicBezTo>
                <a:cubicBezTo>
                  <a:pt x="21027" y="9931"/>
                  <a:pt x="21120" y="9574"/>
                  <a:pt x="21032" y="9584"/>
                </a:cubicBezTo>
                <a:close/>
              </a:path>
            </a:pathLst>
          </a:custGeom>
          <a:ln w="12700" cap="flat">
            <a:noFill/>
            <a:miter lim="400000"/>
          </a:ln>
          <a:effectLst/>
        </p:spPr>
      </p:pic>
      <p:sp>
        <p:nvSpPr>
          <p:cNvPr id="14" name="TextBox 13">
            <a:extLst>
              <a:ext uri="{FF2B5EF4-FFF2-40B4-BE49-F238E27FC236}">
                <a16:creationId xmlns:a16="http://schemas.microsoft.com/office/drawing/2014/main" id="{6E81A4DF-FFA9-472D-955B-C8566DD93B36}"/>
              </a:ext>
            </a:extLst>
          </p:cNvPr>
          <p:cNvSpPr txBox="1"/>
          <p:nvPr/>
        </p:nvSpPr>
        <p:spPr>
          <a:xfrm>
            <a:off x="837858" y="2306548"/>
            <a:ext cx="6066929" cy="1023357"/>
          </a:xfrm>
          <a:prstGeom prst="rect">
            <a:avLst/>
          </a:prstGeom>
          <a:solidFill>
            <a:schemeClr val="bg1"/>
          </a:solidFill>
          <a:ln w="63500" cmpd="sng">
            <a:solidFill>
              <a:schemeClr val="tx1"/>
            </a:solidFill>
          </a:ln>
        </p:spPr>
        <p:txBody>
          <a:bodyPr wrap="square" rtlCol="0">
            <a:spAutoFit/>
          </a:bodyPr>
          <a:lstStyle/>
          <a:p>
            <a:pPr algn="ctr"/>
            <a:r>
              <a:rPr lang="en-US" sz="2000" b="1" dirty="0">
                <a:latin typeface="HelloAntsClose" panose="02000603000000000000" pitchFamily="2" charset="0"/>
                <a:ea typeface="HelloAntsClose" panose="02000603000000000000" pitchFamily="2" charset="0"/>
                <a:cs typeface="Shadows Into Light"/>
              </a:rPr>
              <a:t>Important Dates</a:t>
            </a:r>
          </a:p>
          <a:p>
            <a:pPr marL="168275" indent="-168275">
              <a:buFont typeface="Arial" panose="020B0604020202020204" pitchFamily="34" charset="0"/>
              <a:buChar char="•"/>
            </a:pPr>
            <a:r>
              <a:rPr lang="en-US" sz="1350" b="1" dirty="0">
                <a:latin typeface="Century Gothic" panose="020B0502020202020204" pitchFamily="34" charset="0"/>
              </a:rPr>
              <a:t>November 4</a:t>
            </a:r>
            <a:r>
              <a:rPr lang="en-US" sz="1350" b="1" baseline="30000" dirty="0">
                <a:latin typeface="Century Gothic" panose="020B0502020202020204" pitchFamily="34" charset="0"/>
              </a:rPr>
              <a:t>th</a:t>
            </a:r>
            <a:r>
              <a:rPr lang="en-US" sz="1350" b="1" dirty="0">
                <a:latin typeface="Century Gothic" panose="020B0502020202020204" pitchFamily="34" charset="0"/>
              </a:rPr>
              <a:t> – </a:t>
            </a:r>
            <a:r>
              <a:rPr lang="en-US" sz="1350" dirty="0">
                <a:latin typeface="Century Gothic" panose="020B0502020202020204" pitchFamily="34" charset="0"/>
              </a:rPr>
              <a:t>Report Cards Go Home</a:t>
            </a:r>
            <a:endParaRPr lang="en-US" sz="1350" b="1" dirty="0">
              <a:latin typeface="Century Gothic" panose="020B0502020202020204" pitchFamily="34" charset="0"/>
            </a:endParaRPr>
          </a:p>
          <a:p>
            <a:pPr marL="168275" indent="-168275">
              <a:buFont typeface="Arial" panose="020B0604020202020204" pitchFamily="34" charset="0"/>
              <a:buChar char="•"/>
            </a:pPr>
            <a:r>
              <a:rPr lang="en-US" sz="1350" b="1" dirty="0">
                <a:latin typeface="Century Gothic" panose="020B0502020202020204" pitchFamily="34" charset="0"/>
              </a:rPr>
              <a:t>November 8</a:t>
            </a:r>
            <a:r>
              <a:rPr lang="en-US" sz="1350" b="1" baseline="30000" dirty="0">
                <a:latin typeface="Century Gothic" panose="020B0502020202020204" pitchFamily="34" charset="0"/>
              </a:rPr>
              <a:t>th</a:t>
            </a:r>
            <a:r>
              <a:rPr lang="en-US" sz="1350" b="1" dirty="0">
                <a:latin typeface="Century Gothic" panose="020B0502020202020204" pitchFamily="34" charset="0"/>
              </a:rPr>
              <a:t>, 10</a:t>
            </a:r>
            <a:r>
              <a:rPr lang="en-US" sz="1350" b="1" baseline="30000" dirty="0">
                <a:latin typeface="Century Gothic" panose="020B0502020202020204" pitchFamily="34" charset="0"/>
              </a:rPr>
              <a:t>th</a:t>
            </a:r>
            <a:r>
              <a:rPr lang="en-US" sz="1350" b="1" dirty="0">
                <a:latin typeface="Century Gothic" panose="020B0502020202020204" pitchFamily="34" charset="0"/>
              </a:rPr>
              <a:t>, and 15</a:t>
            </a:r>
            <a:r>
              <a:rPr lang="en-US" sz="1350" b="1" baseline="30000" dirty="0">
                <a:latin typeface="Century Gothic" panose="020B0502020202020204" pitchFamily="34" charset="0"/>
              </a:rPr>
              <a:t>th</a:t>
            </a:r>
            <a:r>
              <a:rPr lang="en-US" sz="1350" b="1" dirty="0">
                <a:latin typeface="Century Gothic" panose="020B0502020202020204" pitchFamily="34" charset="0"/>
              </a:rPr>
              <a:t> – </a:t>
            </a:r>
            <a:r>
              <a:rPr lang="en-US" sz="1350" dirty="0">
                <a:latin typeface="Century Gothic" panose="020B0502020202020204" pitchFamily="34" charset="0"/>
              </a:rPr>
              <a:t>Parent / Teacher Conferences</a:t>
            </a:r>
          </a:p>
          <a:p>
            <a:pPr marL="168275" indent="-168275">
              <a:buFont typeface="Arial" panose="020B0604020202020204" pitchFamily="34" charset="0"/>
              <a:buChar char="•"/>
            </a:pPr>
            <a:r>
              <a:rPr lang="en-US" sz="1350" b="1" dirty="0">
                <a:latin typeface="Century Gothic" panose="020B0502020202020204" pitchFamily="34" charset="0"/>
              </a:rPr>
              <a:t>November 23</a:t>
            </a:r>
            <a:r>
              <a:rPr lang="en-US" sz="1350" b="1" baseline="30000" dirty="0">
                <a:latin typeface="Century Gothic" panose="020B0502020202020204" pitchFamily="34" charset="0"/>
              </a:rPr>
              <a:t>rd</a:t>
            </a:r>
            <a:r>
              <a:rPr lang="en-US" sz="1350" b="1" dirty="0">
                <a:latin typeface="Century Gothic" panose="020B0502020202020204" pitchFamily="34" charset="0"/>
              </a:rPr>
              <a:t> - 25</a:t>
            </a:r>
            <a:r>
              <a:rPr lang="en-US" sz="1350" b="1" baseline="30000" dirty="0">
                <a:latin typeface="Century Gothic" panose="020B0502020202020204" pitchFamily="34" charset="0"/>
              </a:rPr>
              <a:t>th</a:t>
            </a:r>
            <a:r>
              <a:rPr lang="en-US" sz="1350" b="1" dirty="0">
                <a:latin typeface="Century Gothic" panose="020B0502020202020204" pitchFamily="34" charset="0"/>
              </a:rPr>
              <a:t> – </a:t>
            </a:r>
            <a:r>
              <a:rPr lang="en-US" sz="1350" dirty="0">
                <a:latin typeface="Century Gothic" panose="020B0502020202020204" pitchFamily="34" charset="0"/>
              </a:rPr>
              <a:t>Thanksgiving Break (No School)</a:t>
            </a:r>
          </a:p>
        </p:txBody>
      </p:sp>
      <p:sp>
        <p:nvSpPr>
          <p:cNvPr id="15" name="TextBox 14">
            <a:extLst>
              <a:ext uri="{FF2B5EF4-FFF2-40B4-BE49-F238E27FC236}">
                <a16:creationId xmlns:a16="http://schemas.microsoft.com/office/drawing/2014/main" id="{C0063863-BA45-4048-B8EE-2873A9283B6F}"/>
              </a:ext>
            </a:extLst>
          </p:cNvPr>
          <p:cNvSpPr txBox="1"/>
          <p:nvPr/>
        </p:nvSpPr>
        <p:spPr>
          <a:xfrm>
            <a:off x="11446496" y="6645452"/>
            <a:ext cx="2770904" cy="1869743"/>
          </a:xfrm>
          <a:prstGeom prst="rect">
            <a:avLst/>
          </a:prstGeom>
          <a:solidFill>
            <a:schemeClr val="bg1"/>
          </a:solidFill>
          <a:ln w="63500" cmpd="sng">
            <a:solidFill>
              <a:schemeClr val="tx1"/>
            </a:solidFill>
          </a:ln>
        </p:spPr>
        <p:txBody>
          <a:bodyPr wrap="square" rtlCol="0">
            <a:spAutoFit/>
          </a:bodyPr>
          <a:lstStyle/>
          <a:p>
            <a:pPr algn="ctr"/>
            <a:r>
              <a:rPr lang="en-US" sz="2000" b="1" dirty="0">
                <a:latin typeface="HelloAntsClose" panose="02000603000000000000" pitchFamily="2" charset="0"/>
                <a:ea typeface="HelloAntsClose" panose="02000603000000000000" pitchFamily="2" charset="0"/>
                <a:cs typeface="Shadows Into Light"/>
              </a:rPr>
              <a:t>Canvas</a:t>
            </a:r>
          </a:p>
          <a:p>
            <a:pPr algn="ctr"/>
            <a:endParaRPr lang="en-US" sz="2000" b="1" dirty="0">
              <a:latin typeface="HelloAntsClose" panose="02000603000000000000" pitchFamily="2" charset="0"/>
              <a:ea typeface="HelloAntsClose" panose="02000603000000000000" pitchFamily="2" charset="0"/>
              <a:cs typeface="Shadows Into Light"/>
            </a:endParaRPr>
          </a:p>
          <a:p>
            <a:endParaRPr lang="en-US" sz="1350" dirty="0">
              <a:latin typeface="Century Gothic" panose="020B0502020202020204" pitchFamily="34" charset="0"/>
              <a:cs typeface="Shadows Into Light"/>
            </a:endParaRPr>
          </a:p>
          <a:p>
            <a:r>
              <a:rPr lang="en-US" sz="1350" dirty="0">
                <a:latin typeface="Century Gothic" panose="020B0502020202020204" pitchFamily="34" charset="0"/>
                <a:cs typeface="Shadows Into Light"/>
              </a:rPr>
              <a:t>Greenville City Schools will utilize the learning management system, Canvas, again this year.</a:t>
            </a:r>
          </a:p>
          <a:p>
            <a:endParaRPr lang="en-US" sz="800" dirty="0">
              <a:latin typeface="Century Gothic" panose="020B0502020202020204" pitchFamily="34" charset="0"/>
              <a:cs typeface="Shadows Into Light"/>
            </a:endParaRPr>
          </a:p>
        </p:txBody>
      </p:sp>
      <p:pic>
        <p:nvPicPr>
          <p:cNvPr id="1028" name="Picture 4" descr="Canvas Student - Apps on Google Play">
            <a:extLst>
              <a:ext uri="{FF2B5EF4-FFF2-40B4-BE49-F238E27FC236}">
                <a16:creationId xmlns:a16="http://schemas.microsoft.com/office/drawing/2014/main" id="{B575A758-C880-441B-BC15-7FD9268C8A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5628" y="7185944"/>
            <a:ext cx="577029" cy="57702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9FFFEED-3641-439B-88BE-F9053AC1EC54}"/>
              </a:ext>
            </a:extLst>
          </p:cNvPr>
          <p:cNvSpPr txBox="1"/>
          <p:nvPr/>
        </p:nvSpPr>
        <p:spPr>
          <a:xfrm>
            <a:off x="3886200" y="3332263"/>
            <a:ext cx="3025846" cy="6024726"/>
          </a:xfrm>
          <a:prstGeom prst="rect">
            <a:avLst/>
          </a:prstGeom>
          <a:solidFill>
            <a:schemeClr val="bg1"/>
          </a:solidFill>
          <a:ln w="63500" cmpd="sng">
            <a:solidFill>
              <a:schemeClr val="tx1"/>
            </a:solidFill>
          </a:ln>
        </p:spPr>
        <p:txBody>
          <a:bodyPr wrap="square" rtlCol="0">
            <a:spAutoFit/>
          </a:bodyPr>
          <a:lstStyle/>
          <a:p>
            <a:pPr algn="ctr"/>
            <a:r>
              <a:rPr lang="en-US" sz="2000" b="1" dirty="0">
                <a:latin typeface="HelloAntsClose" panose="02000603000000000000" pitchFamily="2" charset="0"/>
                <a:ea typeface="HelloAntsClose" panose="02000603000000000000" pitchFamily="2" charset="0"/>
                <a:cs typeface="Shadows Into Light"/>
              </a:rPr>
              <a:t>Dojo </a:t>
            </a:r>
          </a:p>
          <a:p>
            <a:r>
              <a:rPr lang="en-US" sz="1600" dirty="0">
                <a:highlight>
                  <a:srgbClr val="00FFFF"/>
                </a:highlight>
                <a:latin typeface="Century Gothic" panose="020B0502020202020204" pitchFamily="34" charset="0"/>
              </a:rPr>
              <a:t>If you still need to join </a:t>
            </a:r>
            <a:r>
              <a:rPr lang="en-US" sz="1600" b="1" dirty="0">
                <a:highlight>
                  <a:srgbClr val="00FFFF"/>
                </a:highlight>
                <a:latin typeface="Century Gothic" panose="020B0502020202020204" pitchFamily="34" charset="0"/>
              </a:rPr>
              <a:t>Dojo</a:t>
            </a:r>
            <a:r>
              <a:rPr lang="en-US" sz="1600" b="1" dirty="0">
                <a:latin typeface="Century Gothic" panose="020B0502020202020204" pitchFamily="34" charset="0"/>
              </a:rPr>
              <a:t>, </a:t>
            </a:r>
            <a:r>
              <a:rPr lang="en-US" sz="1600" dirty="0">
                <a:highlight>
                  <a:srgbClr val="00FFFF"/>
                </a:highlight>
                <a:latin typeface="Century Gothic" panose="020B0502020202020204" pitchFamily="34" charset="0"/>
              </a:rPr>
              <a:t>please let me know.</a:t>
            </a:r>
            <a:endParaRPr lang="en-US" sz="1600" dirty="0">
              <a:latin typeface="Century Gothic" panose="020B0502020202020204" pitchFamily="34" charset="0"/>
            </a:endParaRPr>
          </a:p>
          <a:p>
            <a:pPr indent="-288925"/>
            <a:r>
              <a:rPr lang="en-US" sz="1600" dirty="0">
                <a:latin typeface="Century Gothic" panose="020B0502020202020204" pitchFamily="34" charset="0"/>
              </a:rPr>
              <a:t>This app is a wonderful tool for parent / teacher communication.</a:t>
            </a:r>
          </a:p>
          <a:p>
            <a:pPr algn="ctr"/>
            <a:endParaRPr lang="en-US" sz="1600" b="1" dirty="0">
              <a:latin typeface="HelloAntsClose" panose="02000603000000000000" pitchFamily="2" charset="0"/>
              <a:ea typeface="HelloAntsClose" panose="02000603000000000000" pitchFamily="2" charset="0"/>
              <a:cs typeface="Shadows Into Light"/>
            </a:endParaRPr>
          </a:p>
          <a:p>
            <a:pPr algn="ctr"/>
            <a:endParaRPr lang="en-US" sz="2000" b="1" dirty="0">
              <a:latin typeface="HelloAntsClose" panose="02000603000000000000" pitchFamily="2" charset="0"/>
              <a:ea typeface="HelloAntsClose" panose="02000603000000000000" pitchFamily="2" charset="0"/>
              <a:cs typeface="Shadows Into Light"/>
            </a:endParaRPr>
          </a:p>
          <a:p>
            <a:pPr algn="ctr"/>
            <a:endParaRPr lang="en-US" sz="2000" b="1" dirty="0">
              <a:latin typeface="HelloAntsClose" panose="02000603000000000000" pitchFamily="2" charset="0"/>
              <a:ea typeface="HelloAntsClose" panose="02000603000000000000" pitchFamily="2" charset="0"/>
              <a:cs typeface="Shadows Into Light"/>
            </a:endParaRPr>
          </a:p>
          <a:p>
            <a:pPr algn="ctr"/>
            <a:endParaRPr lang="en-US" sz="2000" b="1" dirty="0">
              <a:latin typeface="HelloAntsClose" panose="02000603000000000000" pitchFamily="2" charset="0"/>
              <a:ea typeface="HelloAntsClose" panose="02000603000000000000" pitchFamily="2" charset="0"/>
              <a:cs typeface="Shadows Into Light"/>
            </a:endParaRPr>
          </a:p>
          <a:p>
            <a:pPr algn="ctr"/>
            <a:endParaRPr lang="en-US" sz="2000" b="1" dirty="0">
              <a:latin typeface="HelloAntsClose" panose="02000603000000000000" pitchFamily="2" charset="0"/>
              <a:ea typeface="HelloAntsClose" panose="02000603000000000000" pitchFamily="2" charset="0"/>
              <a:cs typeface="Shadows Into Light"/>
            </a:endParaRPr>
          </a:p>
          <a:p>
            <a:pPr algn="ctr"/>
            <a:endParaRPr lang="en-US" sz="2000" b="1" dirty="0">
              <a:latin typeface="HelloAntsClose" panose="02000603000000000000" pitchFamily="2" charset="0"/>
              <a:ea typeface="HelloAntsClose" panose="02000603000000000000" pitchFamily="2" charset="0"/>
              <a:cs typeface="Shadows Into Light"/>
            </a:endParaRPr>
          </a:p>
          <a:p>
            <a:pPr algn="ctr"/>
            <a:r>
              <a:rPr lang="en-US" sz="2000" b="1">
                <a:latin typeface="HelloAntsClose" panose="02000603000000000000" pitchFamily="2" charset="0"/>
                <a:ea typeface="HelloAntsClose" panose="02000603000000000000" pitchFamily="2" charset="0"/>
                <a:cs typeface="Shadows Into Light"/>
              </a:rPr>
              <a:t>Daily </a:t>
            </a:r>
            <a:r>
              <a:rPr lang="en-US" sz="2000" b="1" dirty="0">
                <a:latin typeface="HelloAntsClose" panose="02000603000000000000" pitchFamily="2" charset="0"/>
                <a:ea typeface="HelloAntsClose" panose="02000603000000000000" pitchFamily="2" charset="0"/>
                <a:cs typeface="Shadows Into Light"/>
              </a:rPr>
              <a:t>Reading</a:t>
            </a:r>
          </a:p>
          <a:p>
            <a:pPr lvl="0"/>
            <a:r>
              <a:rPr lang="en-US" sz="1600" b="1" dirty="0">
                <a:latin typeface="Century Gothic" panose="020B0502020202020204" pitchFamily="34" charset="0"/>
              </a:rPr>
              <a:t>Students are encouraged to read a minimum of 20 minutes each school night. </a:t>
            </a:r>
            <a:r>
              <a:rPr lang="en-US" sz="1600" dirty="0">
                <a:latin typeface="Century Gothic" panose="020B0502020202020204" pitchFamily="34" charset="0"/>
              </a:rPr>
              <a:t>Completing this reading has a positive impact on your child’s success in third grade!  If you need books, please let me know </a:t>
            </a:r>
          </a:p>
          <a:p>
            <a:pPr lvl="0"/>
            <a:endParaRPr lang="en-US" sz="800" dirty="0">
              <a:latin typeface="Century Gothic" panose="020B0502020202020204" pitchFamily="34" charset="0"/>
            </a:endParaRPr>
          </a:p>
          <a:p>
            <a:pPr lvl="0"/>
            <a:endParaRPr lang="en-US" sz="1350" dirty="0">
              <a:latin typeface="Century Gothic" panose="020B0502020202020204" pitchFamily="34" charset="0"/>
            </a:endParaRPr>
          </a:p>
        </p:txBody>
      </p:sp>
      <p:sp>
        <p:nvSpPr>
          <p:cNvPr id="18" name="TextBox 17">
            <a:extLst>
              <a:ext uri="{FF2B5EF4-FFF2-40B4-BE49-F238E27FC236}">
                <a16:creationId xmlns:a16="http://schemas.microsoft.com/office/drawing/2014/main" id="{0F1537D3-CE4C-484A-8102-634AA8924311}"/>
              </a:ext>
            </a:extLst>
          </p:cNvPr>
          <p:cNvSpPr txBox="1"/>
          <p:nvPr/>
        </p:nvSpPr>
        <p:spPr>
          <a:xfrm>
            <a:off x="852398" y="3326217"/>
            <a:ext cx="3023169" cy="5961888"/>
          </a:xfrm>
          <a:prstGeom prst="rect">
            <a:avLst/>
          </a:prstGeom>
          <a:solidFill>
            <a:schemeClr val="bg1"/>
          </a:solidFill>
          <a:ln w="63500" cmpd="sng">
            <a:solidFill>
              <a:schemeClr val="tx1"/>
            </a:solidFill>
          </a:ln>
        </p:spPr>
        <p:txBody>
          <a:bodyPr wrap="square" rtlCol="0">
            <a:spAutoFit/>
          </a:bodyPr>
          <a:lstStyle/>
          <a:p>
            <a:pPr algn="ctr"/>
            <a:r>
              <a:rPr lang="en-US" sz="2000" b="1" dirty="0">
                <a:latin typeface="HelloAntsClose" panose="02000603000000000000" pitchFamily="2" charset="0"/>
                <a:ea typeface="HelloAntsClose" panose="02000603000000000000" pitchFamily="2" charset="0"/>
              </a:rPr>
              <a:t>iPads - Important</a:t>
            </a:r>
          </a:p>
          <a:p>
            <a:pPr lvl="0"/>
            <a:r>
              <a:rPr lang="en-US" sz="1350" dirty="0">
                <a:highlight>
                  <a:srgbClr val="FFFF00"/>
                </a:highlight>
                <a:latin typeface="Century Gothic" panose="020B0502020202020204" pitchFamily="34" charset="0"/>
              </a:rPr>
              <a:t>Please be sure your child is </a:t>
            </a:r>
            <a:r>
              <a:rPr lang="en-US" sz="1350" b="1" dirty="0">
                <a:highlight>
                  <a:srgbClr val="FFFF00"/>
                </a:highlight>
                <a:latin typeface="Century Gothic" panose="020B0502020202020204" pitchFamily="34" charset="0"/>
              </a:rPr>
              <a:t>charging their iPad each </a:t>
            </a:r>
            <a:r>
              <a:rPr lang="en-US" sz="1350" b="1" dirty="0">
                <a:latin typeface="Century Gothic" panose="020B0502020202020204" pitchFamily="34" charset="0"/>
              </a:rPr>
              <a:t>            </a:t>
            </a:r>
            <a:r>
              <a:rPr lang="en-US" sz="1350" b="1" dirty="0">
                <a:highlight>
                  <a:srgbClr val="FFFF00"/>
                </a:highlight>
                <a:latin typeface="Century Gothic" panose="020B0502020202020204" pitchFamily="34" charset="0"/>
              </a:rPr>
              <a:t>night</a:t>
            </a:r>
            <a:r>
              <a:rPr lang="en-US" sz="1350" dirty="0">
                <a:highlight>
                  <a:srgbClr val="FFFF00"/>
                </a:highlight>
                <a:latin typeface="Century Gothic" panose="020B0502020202020204" pitchFamily="34" charset="0"/>
              </a:rPr>
              <a:t>.</a:t>
            </a:r>
            <a:r>
              <a:rPr lang="en-US" sz="1350" dirty="0">
                <a:latin typeface="Century Gothic" panose="020B0502020202020204" pitchFamily="34" charset="0"/>
              </a:rPr>
              <a:t> </a:t>
            </a:r>
            <a:r>
              <a:rPr lang="en-US" sz="1350" dirty="0">
                <a:latin typeface="Century Gothic" panose="020B0502020202020204" pitchFamily="34" charset="0"/>
                <a:cs typeface="Shadows Into Light"/>
              </a:rPr>
              <a:t>Students will utilize       various educational apps            to build skills in content           areas such as reading and math,     while also growing in their technological skills. </a:t>
            </a:r>
            <a:r>
              <a:rPr lang="en-US" sz="1350" dirty="0">
                <a:latin typeface="Century Gothic" panose="020B0502020202020204" pitchFamily="34" charset="0"/>
              </a:rPr>
              <a:t>We use them          all throughout the day, so having            a charged iPad is very important.</a:t>
            </a:r>
          </a:p>
          <a:p>
            <a:pPr lvl="0"/>
            <a:endParaRPr lang="en-US" sz="1600" dirty="0">
              <a:latin typeface="Century Gothic" panose="020B0502020202020204" pitchFamily="34" charset="0"/>
            </a:endParaRPr>
          </a:p>
          <a:p>
            <a:pPr lvl="0" algn="ctr"/>
            <a:r>
              <a:rPr lang="en-US" sz="2000" b="1" dirty="0">
                <a:latin typeface="HelloAntsClose" panose="02000603000000000000" pitchFamily="2" charset="0"/>
                <a:ea typeface="HelloAntsClose" panose="02000603000000000000" pitchFamily="2" charset="0"/>
              </a:rPr>
              <a:t>Planner and Folder</a:t>
            </a:r>
            <a:r>
              <a:rPr lang="en-US" sz="1400" b="1" dirty="0">
                <a:latin typeface="HelloAntsClose" panose="02000603000000000000" pitchFamily="2" charset="0"/>
                <a:ea typeface="HelloAntsClose" panose="02000603000000000000" pitchFamily="2" charset="0"/>
              </a:rPr>
              <a:t> </a:t>
            </a:r>
          </a:p>
          <a:p>
            <a:pPr lvl="0"/>
            <a:r>
              <a:rPr lang="en-US" sz="1350" b="1" dirty="0">
                <a:latin typeface="Century Gothic" panose="020B0502020202020204" pitchFamily="34" charset="0"/>
              </a:rPr>
              <a:t>                    Your child’s planner          </a:t>
            </a:r>
          </a:p>
          <a:p>
            <a:pPr lvl="0"/>
            <a:r>
              <a:rPr lang="en-US" sz="1350" b="1" dirty="0">
                <a:latin typeface="Century Gothic" panose="020B0502020202020204" pitchFamily="34" charset="0"/>
              </a:rPr>
              <a:t>                    and orange take-     </a:t>
            </a:r>
          </a:p>
          <a:p>
            <a:pPr lvl="0"/>
            <a:r>
              <a:rPr lang="en-US" sz="1350" b="1" dirty="0">
                <a:latin typeface="Century Gothic" panose="020B0502020202020204" pitchFamily="34" charset="0"/>
              </a:rPr>
              <a:t>                    home folder should </a:t>
            </a:r>
          </a:p>
          <a:p>
            <a:pPr lvl="0"/>
            <a:r>
              <a:rPr lang="en-US" sz="1350" b="1" dirty="0">
                <a:latin typeface="Century Gothic" panose="020B0502020202020204" pitchFamily="34" charset="0"/>
              </a:rPr>
              <a:t>                    come home each    </a:t>
            </a:r>
          </a:p>
          <a:p>
            <a:pPr lvl="0"/>
            <a:r>
              <a:rPr lang="en-US" sz="1350" b="1" dirty="0">
                <a:latin typeface="Century Gothic" panose="020B0502020202020204" pitchFamily="34" charset="0"/>
              </a:rPr>
              <a:t>                    night. </a:t>
            </a:r>
            <a:r>
              <a:rPr lang="en-US" sz="1350" dirty="0">
                <a:latin typeface="Century Gothic" panose="020B0502020202020204" pitchFamily="34" charset="0"/>
              </a:rPr>
              <a:t>Assignments are written in your child’s planner each week. Homework and papers that need your attention will be put in the “Return to School” side of the orange folder for you to review. Thank you for helping your child build the routine of checking both nightly. We greatly appreciate it!</a:t>
            </a:r>
          </a:p>
        </p:txBody>
      </p:sp>
      <p:pic>
        <p:nvPicPr>
          <p:cNvPr id="4" name="Picture 3" descr="A picture containing text, queen&#10;&#10;Description automatically generated">
            <a:extLst>
              <a:ext uri="{FF2B5EF4-FFF2-40B4-BE49-F238E27FC236}">
                <a16:creationId xmlns:a16="http://schemas.microsoft.com/office/drawing/2014/main" id="{65A300D5-C3EE-4446-974D-92BEEF9C3054}"/>
              </a:ext>
            </a:extLst>
          </p:cNvPr>
          <p:cNvPicPr>
            <a:picLocks noChangeAspect="1"/>
          </p:cNvPicPr>
          <p:nvPr/>
        </p:nvPicPr>
        <p:blipFill>
          <a:blip r:embed="rId5"/>
          <a:stretch>
            <a:fillRect/>
          </a:stretch>
        </p:blipFill>
        <p:spPr>
          <a:xfrm>
            <a:off x="9984078" y="2886257"/>
            <a:ext cx="605843" cy="605843"/>
          </a:xfrm>
          <a:prstGeom prst="rect">
            <a:avLst/>
          </a:prstGeom>
        </p:spPr>
      </p:pic>
      <p:sp>
        <p:nvSpPr>
          <p:cNvPr id="3" name="Rectangle 2">
            <a:extLst>
              <a:ext uri="{FF2B5EF4-FFF2-40B4-BE49-F238E27FC236}">
                <a16:creationId xmlns:a16="http://schemas.microsoft.com/office/drawing/2014/main" id="{8CBCCFD3-F949-4525-AB89-F57D3E72E6CB}"/>
              </a:ext>
            </a:extLst>
          </p:cNvPr>
          <p:cNvSpPr/>
          <p:nvPr/>
        </p:nvSpPr>
        <p:spPr>
          <a:xfrm>
            <a:off x="8241222" y="383796"/>
            <a:ext cx="523477" cy="369332"/>
          </a:xfrm>
          <a:prstGeom prst="rect">
            <a:avLst/>
          </a:prstGeom>
        </p:spPr>
        <p:txBody>
          <a:bodyPr wrap="none">
            <a:spAutoFit/>
          </a:bodyPr>
          <a:lstStyle/>
          <a:p>
            <a:r>
              <a:rPr lang="en-US" dirty="0">
                <a:latin typeface="KG Eyes Wide Open"/>
                <a:cs typeface="KG Eyes Wide Open"/>
              </a:rPr>
              <a:t>Mrs.</a:t>
            </a:r>
            <a:endParaRPr lang="en-US" dirty="0"/>
          </a:p>
        </p:txBody>
      </p:sp>
      <p:sp>
        <p:nvSpPr>
          <p:cNvPr id="21" name="Rectangle 20">
            <a:extLst>
              <a:ext uri="{FF2B5EF4-FFF2-40B4-BE49-F238E27FC236}">
                <a16:creationId xmlns:a16="http://schemas.microsoft.com/office/drawing/2014/main" id="{8AB2E4DF-65CC-4DEB-A782-6CA431D7150A}"/>
              </a:ext>
            </a:extLst>
          </p:cNvPr>
          <p:cNvSpPr/>
          <p:nvPr/>
        </p:nvSpPr>
        <p:spPr>
          <a:xfrm>
            <a:off x="8260670" y="758350"/>
            <a:ext cx="800100" cy="369332"/>
          </a:xfrm>
          <a:prstGeom prst="rect">
            <a:avLst/>
          </a:prstGeom>
        </p:spPr>
        <p:txBody>
          <a:bodyPr wrap="square">
            <a:spAutoFit/>
          </a:bodyPr>
          <a:lstStyle/>
          <a:p>
            <a:r>
              <a:rPr lang="en-US" dirty="0">
                <a:latin typeface="KG Eyes Wide Open"/>
                <a:cs typeface="KG Eyes Wide Open"/>
              </a:rPr>
              <a:t>Mrs.</a:t>
            </a:r>
            <a:endParaRPr lang="en-US" dirty="0"/>
          </a:p>
        </p:txBody>
      </p:sp>
      <p:pic>
        <p:nvPicPr>
          <p:cNvPr id="5" name="Picture 4">
            <a:extLst>
              <a:ext uri="{FF2B5EF4-FFF2-40B4-BE49-F238E27FC236}">
                <a16:creationId xmlns:a16="http://schemas.microsoft.com/office/drawing/2014/main" id="{1B17D0DC-E492-4044-913F-42E19C162D0E}"/>
              </a:ext>
            </a:extLst>
          </p:cNvPr>
          <p:cNvPicPr>
            <a:picLocks noChangeAspect="1"/>
          </p:cNvPicPr>
          <p:nvPr/>
        </p:nvPicPr>
        <p:blipFill rotWithShape="1">
          <a:blip r:embed="rId6"/>
          <a:srcRect r="1297"/>
          <a:stretch/>
        </p:blipFill>
        <p:spPr>
          <a:xfrm>
            <a:off x="6075157" y="2351613"/>
            <a:ext cx="798039" cy="947771"/>
          </a:xfrm>
          <a:prstGeom prst="rect">
            <a:avLst/>
          </a:prstGeom>
        </p:spPr>
      </p:pic>
      <p:pic>
        <p:nvPicPr>
          <p:cNvPr id="6" name="Picture 2" descr="Image result for ipad clipart">
            <a:extLst>
              <a:ext uri="{FF2B5EF4-FFF2-40B4-BE49-F238E27FC236}">
                <a16:creationId xmlns:a16="http://schemas.microsoft.com/office/drawing/2014/main" id="{DA63F6BA-643F-422F-B135-17368288E44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1600" r="9021"/>
          <a:stretch/>
        </p:blipFill>
        <p:spPr bwMode="auto">
          <a:xfrm>
            <a:off x="3131625" y="3870655"/>
            <a:ext cx="676906" cy="8527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F222BB42-1D46-49FE-A712-693F66BCCA6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9776" y="6290766"/>
            <a:ext cx="792614" cy="99950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7" name="Picture 4" descr="ClassDojo - YouTube">
            <a:extLst>
              <a:ext uri="{FF2B5EF4-FFF2-40B4-BE49-F238E27FC236}">
                <a16:creationId xmlns:a16="http://schemas.microsoft.com/office/drawing/2014/main" id="{E3323C01-D4A5-4B48-9586-13A4E88DDE9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02409" y="4963515"/>
            <a:ext cx="1571767" cy="1377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048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8" name="TextBox 17"/>
          <p:cNvSpPr txBox="1"/>
          <p:nvPr/>
        </p:nvSpPr>
        <p:spPr>
          <a:xfrm>
            <a:off x="3927084" y="706170"/>
            <a:ext cx="2958451" cy="2631490"/>
          </a:xfrm>
          <a:prstGeom prst="rect">
            <a:avLst/>
          </a:prstGeom>
          <a:solidFill>
            <a:schemeClr val="bg1"/>
          </a:solidFill>
          <a:ln w="63500" cmpd="sng">
            <a:solidFill>
              <a:schemeClr val="tx1"/>
            </a:solidFill>
          </a:ln>
        </p:spPr>
        <p:txBody>
          <a:bodyPr wrap="square" rtlCol="0">
            <a:spAutoFit/>
          </a:bodyPr>
          <a:lstStyle/>
          <a:p>
            <a:pPr algn="ctr"/>
            <a:r>
              <a:rPr lang="en-US" sz="2000" b="1" dirty="0">
                <a:latin typeface="HelloAntsClose" panose="02000603000000000000" pitchFamily="2" charset="0"/>
                <a:ea typeface="HelloAntsClose" panose="02000603000000000000" pitchFamily="2" charset="0"/>
                <a:cs typeface="Shadows Into Light"/>
              </a:rPr>
              <a:t>Writing</a:t>
            </a:r>
          </a:p>
          <a:p>
            <a:r>
              <a:rPr lang="en-US" sz="1450" dirty="0">
                <a:latin typeface="Century Gothic" panose="020B0502020202020204" pitchFamily="34" charset="0"/>
                <a:cs typeface="Shadows Into Light"/>
              </a:rPr>
              <a:t>In November, students will continue to build skills in paragraph writing in which they respond to a prompt. Our focus will be opinion writing. Student will practice using    text evidence from a            given passage to             support their              paragraph response. </a:t>
            </a:r>
            <a:endParaRPr lang="en-US" sz="1350" dirty="0">
              <a:latin typeface="Century Gothic" panose="020B0502020202020204" pitchFamily="34" charset="0"/>
              <a:cs typeface="Shadows Into Light"/>
            </a:endParaRPr>
          </a:p>
        </p:txBody>
      </p:sp>
      <p:sp>
        <p:nvSpPr>
          <p:cNvPr id="9" name="TextBox 8">
            <a:extLst>
              <a:ext uri="{FF2B5EF4-FFF2-40B4-BE49-F238E27FC236}">
                <a16:creationId xmlns:a16="http://schemas.microsoft.com/office/drawing/2014/main" id="{28492816-83AC-4885-A742-A4E3F7E7A4DC}"/>
              </a:ext>
            </a:extLst>
          </p:cNvPr>
          <p:cNvSpPr txBox="1"/>
          <p:nvPr/>
        </p:nvSpPr>
        <p:spPr>
          <a:xfrm>
            <a:off x="835355" y="706171"/>
            <a:ext cx="3091729" cy="7209666"/>
          </a:xfrm>
          <a:prstGeom prst="rect">
            <a:avLst/>
          </a:prstGeom>
          <a:solidFill>
            <a:schemeClr val="bg1"/>
          </a:solidFill>
          <a:ln w="63500" cmpd="sng">
            <a:solidFill>
              <a:schemeClr val="tx1"/>
            </a:solidFill>
          </a:ln>
        </p:spPr>
        <p:txBody>
          <a:bodyPr wrap="square" rtlCol="0">
            <a:spAutoFit/>
          </a:bodyPr>
          <a:lstStyle/>
          <a:p>
            <a:pPr algn="ctr"/>
            <a:r>
              <a:rPr lang="en-US" sz="2000" b="1" dirty="0">
                <a:latin typeface="HelloAntsClose" panose="02000603000000000000" pitchFamily="2" charset="0"/>
                <a:ea typeface="HelloAntsClose" panose="02000603000000000000" pitchFamily="2" charset="0"/>
                <a:cs typeface="Shadows Into Light"/>
              </a:rPr>
              <a:t>Reading</a:t>
            </a:r>
          </a:p>
          <a:p>
            <a:pPr algn="ctr"/>
            <a:endParaRPr lang="en-US" sz="2400" b="1" dirty="0">
              <a:latin typeface="Century Gothic" panose="020B0502020202020204" pitchFamily="34" charset="0"/>
              <a:ea typeface="HelloAntsClose" panose="02000603000000000000" pitchFamily="2" charset="0"/>
              <a:cs typeface="Shadows Into Light"/>
            </a:endParaRPr>
          </a:p>
          <a:p>
            <a:pPr algn="l"/>
            <a:r>
              <a:rPr lang="en-US" sz="1350" b="0" i="0" u="none" strike="noStrike" baseline="0" dirty="0">
                <a:latin typeface="Century Gothic" panose="020B0502020202020204" pitchFamily="34" charset="0"/>
              </a:rPr>
              <a:t>This month, we will be exploring a variety of fiction and nonfiction texts.</a:t>
            </a:r>
          </a:p>
          <a:p>
            <a:pPr algn="l"/>
            <a:r>
              <a:rPr lang="en-US" sz="1350" b="0" i="0" u="none" strike="noStrike" baseline="0" dirty="0">
                <a:latin typeface="Century Gothic" panose="020B0502020202020204" pitchFamily="34" charset="0"/>
              </a:rPr>
              <a:t>With the </a:t>
            </a:r>
            <a:r>
              <a:rPr lang="en-US" sz="1350" b="1" i="0" u="none" strike="noStrike" baseline="0" dirty="0">
                <a:latin typeface="Century Gothic" panose="020B0502020202020204" pitchFamily="34" charset="0"/>
              </a:rPr>
              <a:t>nonfiction texts</a:t>
            </a:r>
            <a:r>
              <a:rPr lang="en-US" sz="1350" b="0" i="0" u="none" strike="noStrike" baseline="0" dirty="0">
                <a:latin typeface="Century Gothic" panose="020B0502020202020204" pitchFamily="34" charset="0"/>
              </a:rPr>
              <a:t>, we will build our skills in:</a:t>
            </a:r>
          </a:p>
          <a:p>
            <a:pPr marL="111125" indent="-111125" algn="l">
              <a:buFont typeface="Arial" panose="020B0604020202020204" pitchFamily="34" charset="0"/>
              <a:buChar char="•"/>
            </a:pPr>
            <a:r>
              <a:rPr lang="en-US" sz="1350" b="0" i="0" u="none" strike="noStrike" baseline="0" dirty="0">
                <a:latin typeface="Century Gothic" panose="020B0502020202020204" pitchFamily="34" charset="0"/>
              </a:rPr>
              <a:t>Answering questions using the text for support.</a:t>
            </a:r>
          </a:p>
          <a:p>
            <a:pPr marL="111125" indent="-111125" algn="l">
              <a:buFont typeface="Arial" panose="020B0604020202020204" pitchFamily="34" charset="0"/>
              <a:buChar char="•"/>
            </a:pPr>
            <a:r>
              <a:rPr lang="en-US" sz="1350" b="0" i="0" u="none" strike="noStrike" baseline="0" dirty="0">
                <a:latin typeface="Century Gothic" panose="020B0502020202020204" pitchFamily="34" charset="0"/>
              </a:rPr>
              <a:t>Determining the main idea and retelling the key details that support it.</a:t>
            </a:r>
          </a:p>
          <a:p>
            <a:pPr marL="111125" indent="-111125" algn="l">
              <a:buFont typeface="Arial" panose="020B0604020202020204" pitchFamily="34" charset="0"/>
              <a:buChar char="•"/>
            </a:pPr>
            <a:r>
              <a:rPr lang="en-US" sz="1350" b="0" i="0" u="none" strike="noStrike" baseline="0" dirty="0">
                <a:latin typeface="Century Gothic" panose="020B0502020202020204" pitchFamily="34" charset="0"/>
              </a:rPr>
              <a:t>Using text features to better understand information presented by an author.</a:t>
            </a:r>
          </a:p>
          <a:p>
            <a:pPr marL="111125" indent="-111125" algn="l">
              <a:buFont typeface="Arial" panose="020B0604020202020204" pitchFamily="34" charset="0"/>
              <a:buChar char="•"/>
            </a:pPr>
            <a:r>
              <a:rPr lang="en-US" sz="1350" b="0" i="0" u="none" strike="noStrike" baseline="0" dirty="0">
                <a:latin typeface="Century Gothic" panose="020B0502020202020204" pitchFamily="34" charset="0"/>
              </a:rPr>
              <a:t>Understanding an author’s point of view compared to our own.</a:t>
            </a:r>
          </a:p>
          <a:p>
            <a:pPr algn="l"/>
            <a:endParaRPr lang="en-US" sz="1350" b="0" i="0" u="none" strike="noStrike" baseline="0" dirty="0">
              <a:latin typeface="Century Gothic" panose="020B0502020202020204" pitchFamily="34" charset="0"/>
            </a:endParaRPr>
          </a:p>
          <a:p>
            <a:pPr algn="l"/>
            <a:r>
              <a:rPr lang="en-US" sz="1350" b="0" i="0" u="none" strike="noStrike" baseline="0" dirty="0">
                <a:latin typeface="Century Gothic" panose="020B0502020202020204" pitchFamily="34" charset="0"/>
              </a:rPr>
              <a:t>As we read the </a:t>
            </a:r>
            <a:r>
              <a:rPr lang="en-US" sz="1350" b="1" i="0" u="none" strike="noStrike" baseline="0" dirty="0">
                <a:latin typeface="Century Gothic" panose="020B0502020202020204" pitchFamily="34" charset="0"/>
              </a:rPr>
              <a:t>fictional pieces</a:t>
            </a:r>
            <a:r>
              <a:rPr lang="en-US" sz="1350" b="0" i="0" u="none" strike="noStrike" baseline="0" dirty="0">
                <a:latin typeface="Century Gothic" panose="020B0502020202020204" pitchFamily="34" charset="0"/>
              </a:rPr>
              <a:t>, we will:</a:t>
            </a:r>
          </a:p>
          <a:p>
            <a:pPr marL="109538" indent="-109538" algn="l">
              <a:buFont typeface="Arial" panose="020B0604020202020204" pitchFamily="34" charset="0"/>
              <a:buChar char="•"/>
            </a:pPr>
            <a:r>
              <a:rPr lang="en-US" sz="1350" b="0" i="0" u="none" strike="noStrike" baseline="0" dirty="0">
                <a:latin typeface="Century Gothic" panose="020B0502020202020204" pitchFamily="34" charset="0"/>
              </a:rPr>
              <a:t>Identify figurative language and how it adds meaning and interest to a text.</a:t>
            </a:r>
          </a:p>
          <a:p>
            <a:pPr marL="109538" indent="-109538" algn="l">
              <a:buFont typeface="Arial" panose="020B0604020202020204" pitchFamily="34" charset="0"/>
              <a:buChar char="•"/>
            </a:pPr>
            <a:r>
              <a:rPr lang="en-US" sz="1350" b="0" i="0" u="none" strike="noStrike" baseline="0" dirty="0">
                <a:latin typeface="Century Gothic" panose="020B0502020202020204" pitchFamily="34" charset="0"/>
              </a:rPr>
              <a:t>Analyze how characters’ motivations, feelings, and actions can affect the sequence of events in a story. </a:t>
            </a:r>
          </a:p>
          <a:p>
            <a:pPr algn="l"/>
            <a:r>
              <a:rPr lang="en-US" sz="1350" dirty="0">
                <a:latin typeface="Century Gothic" panose="020B0502020202020204" pitchFamily="34" charset="0"/>
              </a:rPr>
              <a:t>When your child reads at night, asking them questions about their chosen texts can help to reinforce the concepts above. These quick conversations can make a huge difference!</a:t>
            </a:r>
          </a:p>
        </p:txBody>
      </p:sp>
      <p:pic>
        <p:nvPicPr>
          <p:cNvPr id="2056" name="Picture 8">
            <a:extLst>
              <a:ext uri="{FF2B5EF4-FFF2-40B4-BE49-F238E27FC236}">
                <a16:creationId xmlns:a16="http://schemas.microsoft.com/office/drawing/2014/main" id="{D2E89C7A-BE34-443C-9950-27446021C2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5167" y="3816779"/>
            <a:ext cx="651534" cy="31095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Access Control Center on your iPad - Apple Support">
            <a:extLst>
              <a:ext uri="{FF2B5EF4-FFF2-40B4-BE49-F238E27FC236}">
                <a16:creationId xmlns:a16="http://schemas.microsoft.com/office/drawing/2014/main" id="{F6610567-9F4B-44A0-9E71-6949609083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5616" y="5109817"/>
            <a:ext cx="518222" cy="374925"/>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Story book clipart - Cliparting.com">
            <a:extLst>
              <a:ext uri="{FF2B5EF4-FFF2-40B4-BE49-F238E27FC236}">
                <a16:creationId xmlns:a16="http://schemas.microsoft.com/office/drawing/2014/main" id="{ADFA8BB2-ED25-4DE4-9468-AD8E2CD5E6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863" y="520695"/>
            <a:ext cx="369302" cy="3709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71BED5D-20B2-4715-9D28-E386D86E7AF8}"/>
              </a:ext>
            </a:extLst>
          </p:cNvPr>
          <p:cNvSpPr txBox="1"/>
          <p:nvPr/>
        </p:nvSpPr>
        <p:spPr>
          <a:xfrm>
            <a:off x="3927084" y="3326375"/>
            <a:ext cx="2958451" cy="2854628"/>
          </a:xfrm>
          <a:prstGeom prst="rect">
            <a:avLst/>
          </a:prstGeom>
          <a:solidFill>
            <a:schemeClr val="bg1"/>
          </a:solidFill>
          <a:ln w="63500" cmpd="sng">
            <a:solidFill>
              <a:schemeClr val="tx1"/>
            </a:solidFill>
          </a:ln>
        </p:spPr>
        <p:txBody>
          <a:bodyPr wrap="square" rtlCol="0">
            <a:spAutoFit/>
          </a:bodyPr>
          <a:lstStyle/>
          <a:p>
            <a:pPr algn="ctr"/>
            <a:r>
              <a:rPr lang="en-US" sz="2000" b="1" dirty="0">
                <a:latin typeface="HelloAntsClose" panose="02000603000000000000" pitchFamily="2" charset="0"/>
                <a:ea typeface="HelloAntsClose" panose="02000603000000000000" pitchFamily="2" charset="0"/>
                <a:cs typeface="Shadows Into Light"/>
              </a:rPr>
              <a:t>Word Study</a:t>
            </a:r>
          </a:p>
          <a:p>
            <a:r>
              <a:rPr lang="en-US" sz="1450" dirty="0">
                <a:latin typeface="Century Gothic" panose="020B0502020202020204" pitchFamily="34" charset="0"/>
                <a:cs typeface="Shadows Into Light"/>
              </a:rPr>
              <a:t>Students will continue to bring home a spelling list with a targeted phonics skill each week. While we practice these skills and the words in class,   </a:t>
            </a:r>
          </a:p>
          <a:p>
            <a:r>
              <a:rPr lang="en-US" sz="1450" dirty="0">
                <a:latin typeface="Century Gothic" panose="020B0502020202020204" pitchFamily="34" charset="0"/>
                <a:cs typeface="Shadows Into Light"/>
              </a:rPr>
              <a:t>please also have your child </a:t>
            </a:r>
          </a:p>
          <a:p>
            <a:r>
              <a:rPr lang="en-US" sz="1450" dirty="0">
                <a:latin typeface="Century Gothic" panose="020B0502020202020204" pitchFamily="34" charset="0"/>
                <a:cs typeface="Shadows Into Light"/>
              </a:rPr>
              <a:t>                     study their words </a:t>
            </a:r>
          </a:p>
          <a:p>
            <a:r>
              <a:rPr lang="en-US" sz="1450" dirty="0">
                <a:latin typeface="Century Gothic" panose="020B0502020202020204" pitchFamily="34" charset="0"/>
                <a:cs typeface="Shadows Into Light"/>
              </a:rPr>
              <a:t>                     at home, and ask</a:t>
            </a:r>
          </a:p>
          <a:p>
            <a:r>
              <a:rPr lang="en-US" sz="1450" dirty="0">
                <a:latin typeface="Century Gothic" panose="020B0502020202020204" pitchFamily="34" charset="0"/>
                <a:cs typeface="Shadows Into Light"/>
              </a:rPr>
              <a:t>                     them to explain </a:t>
            </a:r>
          </a:p>
          <a:p>
            <a:r>
              <a:rPr lang="en-US" sz="1450" dirty="0">
                <a:latin typeface="Century Gothic" panose="020B0502020202020204" pitchFamily="34" charset="0"/>
                <a:cs typeface="Shadows Into Light"/>
              </a:rPr>
              <a:t>                     our phonics </a:t>
            </a:r>
          </a:p>
          <a:p>
            <a:pPr>
              <a:tabLst>
                <a:tab pos="1597025" algn="l"/>
              </a:tabLst>
            </a:pPr>
            <a:r>
              <a:rPr lang="en-US" sz="1450" dirty="0">
                <a:latin typeface="Century Gothic" panose="020B0502020202020204" pitchFamily="34" charset="0"/>
                <a:cs typeface="Shadows Into Light"/>
              </a:rPr>
              <a:t>                     concept to you. </a:t>
            </a:r>
          </a:p>
        </p:txBody>
      </p:sp>
      <p:pic>
        <p:nvPicPr>
          <p:cNvPr id="2070" name="Picture 22" descr="Free Sight Cliparts, Download Free Sight Cliparts png images, Free ClipArts  on Clipart Library">
            <a:extLst>
              <a:ext uri="{FF2B5EF4-FFF2-40B4-BE49-F238E27FC236}">
                <a16:creationId xmlns:a16="http://schemas.microsoft.com/office/drawing/2014/main" id="{56D11747-07C7-48CE-9A9B-3040BAEFA7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90283" y="4521788"/>
            <a:ext cx="462638" cy="38553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9869C708-097B-464D-BF66-3B12A5ED5D2C}"/>
              </a:ext>
            </a:extLst>
          </p:cNvPr>
          <p:cNvSpPr txBox="1"/>
          <p:nvPr/>
        </p:nvSpPr>
        <p:spPr>
          <a:xfrm>
            <a:off x="3944203" y="6189318"/>
            <a:ext cx="2941097" cy="3100849"/>
          </a:xfrm>
          <a:prstGeom prst="rect">
            <a:avLst/>
          </a:prstGeom>
          <a:solidFill>
            <a:schemeClr val="bg1"/>
          </a:solidFill>
          <a:ln w="63500" cmpd="sng">
            <a:solidFill>
              <a:schemeClr val="tx1"/>
            </a:solidFill>
          </a:ln>
        </p:spPr>
        <p:txBody>
          <a:bodyPr wrap="square" rtlCol="0">
            <a:spAutoFit/>
          </a:bodyPr>
          <a:lstStyle/>
          <a:p>
            <a:pPr algn="ctr"/>
            <a:r>
              <a:rPr lang="en-US" sz="2000" b="1" dirty="0">
                <a:latin typeface="HelloAntsClose" panose="02000603000000000000" pitchFamily="2" charset="0"/>
                <a:ea typeface="HelloAntsClose" panose="02000603000000000000" pitchFamily="2" charset="0"/>
                <a:cs typeface="Shadows Into Light"/>
              </a:rPr>
              <a:t>Grammar</a:t>
            </a:r>
          </a:p>
          <a:p>
            <a:r>
              <a:rPr lang="en-US" sz="1350" dirty="0">
                <a:latin typeface="Century Gothic" panose="020B0502020202020204" pitchFamily="34" charset="0"/>
                <a:cs typeface="Shadows Into Light"/>
              </a:rPr>
              <a:t>Grammar instruction is being taught in multiple ways. One, through direct grammar instruction where specific skills are practiced. The other is through our writing and reading response time. Grammar concepts are reviewed and reinforced while writing our responses, focusing on complete sentences that have proper grammar, capitalization,         and punctuation. </a:t>
            </a:r>
          </a:p>
        </p:txBody>
      </p:sp>
      <p:sp>
        <p:nvSpPr>
          <p:cNvPr id="14" name="TextBox 13">
            <a:extLst>
              <a:ext uri="{FF2B5EF4-FFF2-40B4-BE49-F238E27FC236}">
                <a16:creationId xmlns:a16="http://schemas.microsoft.com/office/drawing/2014/main" id="{90257566-E2DC-4652-A57F-64FC82F6594F}"/>
              </a:ext>
            </a:extLst>
          </p:cNvPr>
          <p:cNvSpPr txBox="1"/>
          <p:nvPr/>
        </p:nvSpPr>
        <p:spPr>
          <a:xfrm>
            <a:off x="835355" y="7834665"/>
            <a:ext cx="3108848" cy="1463040"/>
          </a:xfrm>
          <a:prstGeom prst="rect">
            <a:avLst/>
          </a:prstGeom>
          <a:solidFill>
            <a:schemeClr val="bg1"/>
          </a:solidFill>
          <a:ln w="63500" cmpd="sng">
            <a:solidFill>
              <a:schemeClr val="tx1"/>
            </a:solidFill>
          </a:ln>
        </p:spPr>
        <p:txBody>
          <a:bodyPr wrap="square" rtlCol="0">
            <a:spAutoFit/>
          </a:bodyPr>
          <a:lstStyle/>
          <a:p>
            <a:pPr algn="ctr"/>
            <a:endParaRPr lang="en-US" sz="1350" dirty="0">
              <a:latin typeface="Century Gothic" panose="020B0502020202020204" pitchFamily="34" charset="0"/>
              <a:cs typeface="Shadows Into Light"/>
            </a:endParaRPr>
          </a:p>
          <a:p>
            <a:pPr algn="ctr"/>
            <a:endParaRPr lang="en-US" sz="1350" dirty="0">
              <a:latin typeface="Century Gothic" panose="020B0502020202020204" pitchFamily="34" charset="0"/>
              <a:cs typeface="Shadows Into Light"/>
            </a:endParaRPr>
          </a:p>
          <a:p>
            <a:pPr algn="ctr"/>
            <a:endParaRPr lang="en-US" sz="1350" dirty="0">
              <a:latin typeface="Century Gothic" panose="020B0502020202020204" pitchFamily="34" charset="0"/>
              <a:cs typeface="Shadows Into Light"/>
            </a:endParaRPr>
          </a:p>
          <a:p>
            <a:pPr algn="ctr"/>
            <a:endParaRPr lang="en-US" sz="1350" dirty="0">
              <a:latin typeface="Century Gothic" panose="020B0502020202020204" pitchFamily="34" charset="0"/>
              <a:cs typeface="Shadows Into Light"/>
            </a:endParaRPr>
          </a:p>
          <a:p>
            <a:pPr algn="ctr"/>
            <a:endParaRPr lang="en-US" sz="1350" dirty="0">
              <a:latin typeface="Century Gothic" panose="020B0502020202020204" pitchFamily="34" charset="0"/>
              <a:cs typeface="Shadows Into Light"/>
            </a:endParaRPr>
          </a:p>
          <a:p>
            <a:pPr algn="ctr"/>
            <a:endParaRPr lang="en-US" sz="1350" dirty="0">
              <a:latin typeface="Century Gothic" panose="020B0502020202020204" pitchFamily="34" charset="0"/>
              <a:cs typeface="Shadows Into Light"/>
            </a:endParaRPr>
          </a:p>
          <a:p>
            <a:pPr algn="ctr"/>
            <a:endParaRPr lang="en-US" sz="1350" dirty="0">
              <a:latin typeface="Century Gothic" panose="020B0502020202020204" pitchFamily="34" charset="0"/>
              <a:cs typeface="Shadows Into Light"/>
            </a:endParaRPr>
          </a:p>
          <a:p>
            <a:pPr algn="ctr"/>
            <a:endParaRPr lang="en-US" sz="1350" dirty="0">
              <a:latin typeface="Century Gothic" panose="020B0502020202020204" pitchFamily="34" charset="0"/>
              <a:cs typeface="Shadows Into Light"/>
            </a:endParaRPr>
          </a:p>
          <a:p>
            <a:pPr algn="ctr"/>
            <a:endParaRPr lang="en-US" sz="1350" dirty="0">
              <a:latin typeface="Century Gothic" panose="020B0502020202020204" pitchFamily="34" charset="0"/>
              <a:cs typeface="Shadows Into Light"/>
            </a:endParaRPr>
          </a:p>
        </p:txBody>
      </p:sp>
      <p:sp>
        <p:nvSpPr>
          <p:cNvPr id="2" name="Rectangle 1">
            <a:extLst>
              <a:ext uri="{FF2B5EF4-FFF2-40B4-BE49-F238E27FC236}">
                <a16:creationId xmlns:a16="http://schemas.microsoft.com/office/drawing/2014/main" id="{B0462A65-CEF8-4BF5-B063-61AF4E70FF98}"/>
              </a:ext>
            </a:extLst>
          </p:cNvPr>
          <p:cNvSpPr/>
          <p:nvPr/>
        </p:nvSpPr>
        <p:spPr>
          <a:xfrm>
            <a:off x="887100" y="7833949"/>
            <a:ext cx="3039984" cy="1661993"/>
          </a:xfrm>
          <a:prstGeom prst="rect">
            <a:avLst/>
          </a:prstGeom>
        </p:spPr>
        <p:txBody>
          <a:bodyPr wrap="square">
            <a:spAutoFit/>
          </a:bodyPr>
          <a:lstStyle/>
          <a:p>
            <a:pPr algn="ctr"/>
            <a:r>
              <a:rPr lang="en-US" sz="2000" b="1" dirty="0">
                <a:latin typeface="HelloAntsClose" panose="02000603000000000000" pitchFamily="2" charset="0"/>
                <a:ea typeface="HelloAntsClose" panose="02000603000000000000" pitchFamily="2" charset="0"/>
                <a:cs typeface="Shadows Into Light"/>
              </a:rPr>
              <a:t>Classroom Harvest Party</a:t>
            </a:r>
          </a:p>
          <a:p>
            <a:endParaRPr lang="en-US" sz="1350" dirty="0">
              <a:latin typeface="Century Gothic" panose="020B0502020202020204" pitchFamily="34" charset="0"/>
              <a:ea typeface="HelloAntsClose" panose="02000603000000000000" pitchFamily="2" charset="0"/>
              <a:cs typeface="Shadows Into Light"/>
            </a:endParaRPr>
          </a:p>
          <a:p>
            <a:r>
              <a:rPr lang="en-US" sz="1350" dirty="0">
                <a:latin typeface="Century Gothic" panose="020B0502020202020204" pitchFamily="34" charset="0"/>
                <a:ea typeface="HelloAntsClose" panose="02000603000000000000" pitchFamily="2" charset="0"/>
                <a:cs typeface="Shadows Into Light"/>
              </a:rPr>
              <a:t>Our Harvest Party will be on Tuesday, November 22</a:t>
            </a:r>
            <a:r>
              <a:rPr lang="en-US" sz="1350" baseline="30000" dirty="0">
                <a:latin typeface="Century Gothic" panose="020B0502020202020204" pitchFamily="34" charset="0"/>
                <a:ea typeface="HelloAntsClose" panose="02000603000000000000" pitchFamily="2" charset="0"/>
                <a:cs typeface="Shadows Into Light"/>
              </a:rPr>
              <a:t>nd </a:t>
            </a:r>
            <a:r>
              <a:rPr lang="en-US" sz="1350" dirty="0">
                <a:latin typeface="Century Gothic" panose="020B0502020202020204" pitchFamily="34" charset="0"/>
                <a:ea typeface="HelloAntsClose" panose="02000603000000000000" pitchFamily="2" charset="0"/>
                <a:cs typeface="Shadows Into Light"/>
              </a:rPr>
              <a:t>(the day before Thanksgiving Break).There will be more information to come! </a:t>
            </a:r>
          </a:p>
          <a:p>
            <a:pPr algn="ctr"/>
            <a:endParaRPr lang="en-US" sz="1350" dirty="0">
              <a:latin typeface="Comic Sans MS" panose="030F0702030302020204" pitchFamily="66" charset="0"/>
              <a:ea typeface="HelloAntsClose" panose="02000603000000000000" pitchFamily="2" charset="0"/>
              <a:cs typeface="Shadows Into Light"/>
            </a:endParaRPr>
          </a:p>
          <a:p>
            <a:pPr algn="ctr"/>
            <a:endParaRPr lang="en-US" sz="100" b="1" dirty="0">
              <a:latin typeface="HelloAntsClose" panose="02000603000000000000" pitchFamily="2" charset="0"/>
              <a:ea typeface="HelloAntsClose" panose="02000603000000000000" pitchFamily="2" charset="0"/>
              <a:cs typeface="Shadows Into Light"/>
            </a:endParaRPr>
          </a:p>
        </p:txBody>
      </p:sp>
      <p:pic>
        <p:nvPicPr>
          <p:cNvPr id="2050" name="Picture 2" descr="Image result for turkey reading clipart">
            <a:extLst>
              <a:ext uri="{FF2B5EF4-FFF2-40B4-BE49-F238E27FC236}">
                <a16:creationId xmlns:a16="http://schemas.microsoft.com/office/drawing/2014/main" id="{E582FC06-87A7-4DAD-B9E8-ADDB9E0CDEA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899" r="5015" b="6187"/>
          <a:stretch/>
        </p:blipFill>
        <p:spPr bwMode="auto">
          <a:xfrm>
            <a:off x="2040730" y="1007633"/>
            <a:ext cx="634530" cy="4392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urkey with a pencil clipart">
            <a:extLst>
              <a:ext uri="{FF2B5EF4-FFF2-40B4-BE49-F238E27FC236}">
                <a16:creationId xmlns:a16="http://schemas.microsoft.com/office/drawing/2014/main" id="{1A1FF609-E444-45DD-AC64-ECE8B117611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2927" y="5055225"/>
            <a:ext cx="1051794" cy="9811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Premium Vector | Pumpkin write with pencil. cartoon mascot vector">
            <a:extLst>
              <a:ext uri="{FF2B5EF4-FFF2-40B4-BE49-F238E27FC236}">
                <a16:creationId xmlns:a16="http://schemas.microsoft.com/office/drawing/2014/main" id="{70B17A4A-5D3A-4B65-A74B-1042C9CD3B0E}"/>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6557" t="13054" r="19410" b="20123"/>
          <a:stretch/>
        </p:blipFill>
        <p:spPr bwMode="auto">
          <a:xfrm>
            <a:off x="5943473" y="2357383"/>
            <a:ext cx="914531" cy="94169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34,025 Fall Leaves Border Cliparts, Stock Vector and Royalty Free Fall  Leaves Border Illustrations">
            <a:extLst>
              <a:ext uri="{FF2B5EF4-FFF2-40B4-BE49-F238E27FC236}">
                <a16:creationId xmlns:a16="http://schemas.microsoft.com/office/drawing/2014/main" id="{7DC10F86-DC1B-4CC1-951A-4E76CBE6505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55257"/>
          <a:stretch/>
        </p:blipFill>
        <p:spPr bwMode="auto">
          <a:xfrm>
            <a:off x="1327989" y="8162707"/>
            <a:ext cx="2123580" cy="2027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clipart&#10;&#10;Description automatically generated">
            <a:extLst>
              <a:ext uri="{FF2B5EF4-FFF2-40B4-BE49-F238E27FC236}">
                <a16:creationId xmlns:a16="http://schemas.microsoft.com/office/drawing/2014/main" id="{457323FD-586F-4285-9A96-B6A60040AF17}"/>
              </a:ext>
            </a:extLst>
          </p:cNvPr>
          <p:cNvPicPr>
            <a:picLocks noChangeAspect="1"/>
          </p:cNvPicPr>
          <p:nvPr/>
        </p:nvPicPr>
        <p:blipFill>
          <a:blip r:embed="rId11"/>
          <a:stretch>
            <a:fillRect/>
          </a:stretch>
        </p:blipFill>
        <p:spPr>
          <a:xfrm flipH="1">
            <a:off x="5984416" y="8702107"/>
            <a:ext cx="1113735" cy="864782"/>
          </a:xfrm>
          <a:prstGeom prst="rect">
            <a:avLst/>
          </a:prstGeom>
        </p:spPr>
      </p:pic>
    </p:spTree>
    <p:extLst>
      <p:ext uri="{BB962C8B-B14F-4D97-AF65-F5344CB8AC3E}">
        <p14:creationId xmlns:p14="http://schemas.microsoft.com/office/powerpoint/2010/main" val="39450669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4B45942AD4C974BADD71880CDFB7468" ma:contentTypeVersion="14" ma:contentTypeDescription="Create a new document." ma:contentTypeScope="" ma:versionID="316ea5a72c430d0a3cbff58ef1651248">
  <xsd:schema xmlns:xsd="http://www.w3.org/2001/XMLSchema" xmlns:xs="http://www.w3.org/2001/XMLSchema" xmlns:p="http://schemas.microsoft.com/office/2006/metadata/properties" xmlns:ns3="3f65fc3f-b2e8-4971-a08d-5faa67b3b6af" xmlns:ns4="951ddb55-f3dd-4344-b753-43c7be051798" targetNamespace="http://schemas.microsoft.com/office/2006/metadata/properties" ma:root="true" ma:fieldsID="284d4a183b451739e4cde9396c74b0b0" ns3:_="" ns4:_="">
    <xsd:import namespace="3f65fc3f-b2e8-4971-a08d-5faa67b3b6af"/>
    <xsd:import namespace="951ddb55-f3dd-4344-b753-43c7be05179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Location" minOccurs="0"/>
                <xsd:element ref="ns3:MediaLengthInSecond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65fc3f-b2e8-4971-a08d-5faa67b3b6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51ddb55-f3dd-4344-b753-43c7be05179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515B48-E87A-4FC5-AAAF-8F2E72F75183}">
  <ds:schemaRefs>
    <ds:schemaRef ds:uri="http://schemas.microsoft.com/office/2006/documentManagement/types"/>
    <ds:schemaRef ds:uri="http://purl.org/dc/elements/1.1/"/>
    <ds:schemaRef ds:uri="http://www.w3.org/XML/1998/namespace"/>
    <ds:schemaRef ds:uri="http://schemas.microsoft.com/office/2006/metadata/properties"/>
    <ds:schemaRef ds:uri="http://purl.org/dc/dcmitype/"/>
    <ds:schemaRef ds:uri="http://schemas.microsoft.com/office/infopath/2007/PartnerControls"/>
    <ds:schemaRef ds:uri="http://purl.org/dc/terms/"/>
    <ds:schemaRef ds:uri="http://schemas.openxmlformats.org/package/2006/metadata/core-properties"/>
    <ds:schemaRef ds:uri="951ddb55-f3dd-4344-b753-43c7be051798"/>
    <ds:schemaRef ds:uri="3f65fc3f-b2e8-4971-a08d-5faa67b3b6af"/>
  </ds:schemaRefs>
</ds:datastoreItem>
</file>

<file path=customXml/itemProps2.xml><?xml version="1.0" encoding="utf-8"?>
<ds:datastoreItem xmlns:ds="http://schemas.openxmlformats.org/officeDocument/2006/customXml" ds:itemID="{E418C0DC-0489-489C-A03F-67217F5E274F}">
  <ds:schemaRefs>
    <ds:schemaRef ds:uri="http://schemas.microsoft.com/sharepoint/v3/contenttype/forms"/>
  </ds:schemaRefs>
</ds:datastoreItem>
</file>

<file path=customXml/itemProps3.xml><?xml version="1.0" encoding="utf-8"?>
<ds:datastoreItem xmlns:ds="http://schemas.openxmlformats.org/officeDocument/2006/customXml" ds:itemID="{7277BB4F-DD94-40DE-BDA6-6D95F56D0C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65fc3f-b2e8-4971-a08d-5faa67b3b6af"/>
    <ds:schemaRef ds:uri="951ddb55-f3dd-4344-b753-43c7be0517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15687</TotalTime>
  <Words>779</Words>
  <Application>Microsoft Office PowerPoint</Application>
  <PresentationFormat>Custom</PresentationFormat>
  <Paragraphs>86</Paragraphs>
  <Slides>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Calibri</vt:lpstr>
      <vt:lpstr>Century Gothic</vt:lpstr>
      <vt:lpstr>Comic Sans MS</vt:lpstr>
      <vt:lpstr>HelloAntsClose</vt:lpstr>
      <vt:lpstr>KG Eyes Wide Open</vt:lpstr>
      <vt:lpstr>Shadows Into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Levine</dc:creator>
  <cp:lastModifiedBy>ASHLEY MILLER</cp:lastModifiedBy>
  <cp:revision>58</cp:revision>
  <cp:lastPrinted>2022-10-25T16:12:07Z</cp:lastPrinted>
  <dcterms:created xsi:type="dcterms:W3CDTF">2014-08-14T15:08:47Z</dcterms:created>
  <dcterms:modified xsi:type="dcterms:W3CDTF">2022-10-27T15:19:19Z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0x010100C4B45942AD4C974BADD71880CDFB7468</vt:lpwstr>
  </property>
</Properties>
</file>