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7" r:id="rId5"/>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9900"/>
    <a:srgbClr val="6395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AE24E2-FCB5-C488-2901-B103E564D471}" v="4" dt="2022-12-04T15:13:29.610"/>
    <p1510:client id="{AE285B42-A856-4DB2-B96A-25C13AC105EA}" v="71" dt="2022-12-01T17:35:09.5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napToObjects="1">
      <p:cViewPr varScale="1">
        <p:scale>
          <a:sx n="50" d="100"/>
          <a:sy n="50" d="100"/>
        </p:scale>
        <p:origin x="2196" y="3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B881-AF0D-7048-8594-855D4CAAAA8E}" type="datetimeFigureOut">
              <a:rPr lang="en-US" smtClean="0"/>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468703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0B881-AF0D-7048-8594-855D4CAAAA8E}" type="datetimeFigureOut">
              <a:rPr lang="en-US" smtClean="0"/>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332387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0B881-AF0D-7048-8594-855D4CAAAA8E}" type="datetimeFigureOut">
              <a:rPr lang="en-US" smtClean="0"/>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3214006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0B881-AF0D-7048-8594-855D4CAAAA8E}" type="datetimeFigureOut">
              <a:rPr lang="en-US" smtClean="0"/>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430084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F0B881-AF0D-7048-8594-855D4CAAAA8E}" type="datetimeFigureOut">
              <a:rPr lang="en-US" smtClean="0"/>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2116945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F0B881-AF0D-7048-8594-855D4CAAAA8E}" type="datetimeFigureOut">
              <a:rPr lang="en-US" smtClean="0"/>
              <a:t>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815048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F0B881-AF0D-7048-8594-855D4CAAAA8E}" type="datetimeFigureOut">
              <a:rPr lang="en-US" smtClean="0"/>
              <a:t>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1898831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F0B881-AF0D-7048-8594-855D4CAAAA8E}" type="datetimeFigureOut">
              <a:rPr lang="en-US" smtClean="0"/>
              <a:t>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27075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0B881-AF0D-7048-8594-855D4CAAAA8E}" type="datetimeFigureOut">
              <a:rPr lang="en-US" smtClean="0"/>
              <a:t>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566886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F0B881-AF0D-7048-8594-855D4CAAAA8E}" type="datetimeFigureOut">
              <a:rPr lang="en-US" smtClean="0"/>
              <a:t>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3503596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F0B881-AF0D-7048-8594-855D4CAAAA8E}" type="datetimeFigureOut">
              <a:rPr lang="en-US" smtClean="0"/>
              <a:t>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112625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20F0B881-AF0D-7048-8594-855D4CAAAA8E}" type="datetimeFigureOut">
              <a:rPr lang="en-US" smtClean="0"/>
              <a:t>1/5/2023</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779B4903-6F1A-1F4E-AEB8-CD40D9C90940}" type="slidenum">
              <a:rPr lang="en-US" smtClean="0"/>
              <a:t>‹#›</a:t>
            </a:fld>
            <a:endParaRPr lang="en-US"/>
          </a:p>
        </p:txBody>
      </p:sp>
    </p:spTree>
    <p:extLst>
      <p:ext uri="{BB962C8B-B14F-4D97-AF65-F5344CB8AC3E}">
        <p14:creationId xmlns:p14="http://schemas.microsoft.com/office/powerpoint/2010/main" val="4032921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5" name="TextBox 24"/>
          <p:cNvSpPr txBox="1"/>
          <p:nvPr/>
        </p:nvSpPr>
        <p:spPr>
          <a:xfrm>
            <a:off x="818207" y="1492529"/>
            <a:ext cx="7016554" cy="692497"/>
          </a:xfrm>
          <a:prstGeom prst="rect">
            <a:avLst/>
          </a:prstGeom>
          <a:noFill/>
        </p:spPr>
        <p:txBody>
          <a:bodyPr wrap="square" rtlCol="0">
            <a:spAutoFit/>
          </a:bodyPr>
          <a:lstStyle/>
          <a:p>
            <a:pPr algn="ctr"/>
            <a:r>
              <a:rPr lang="en-US" sz="3900" b="1" dirty="0">
                <a:latin typeface="HelloAntsClose" panose="02000603000000000000" pitchFamily="2" charset="0"/>
                <a:ea typeface="HelloAntsClose" panose="02000603000000000000" pitchFamily="2" charset="0"/>
                <a:cs typeface="Shadows Into Light"/>
              </a:rPr>
              <a:t>The Third Grade Wave</a:t>
            </a:r>
          </a:p>
        </p:txBody>
      </p:sp>
      <p:sp>
        <p:nvSpPr>
          <p:cNvPr id="9" name="TextBox 8"/>
          <p:cNvSpPr txBox="1"/>
          <p:nvPr/>
        </p:nvSpPr>
        <p:spPr>
          <a:xfrm>
            <a:off x="4218787" y="1956339"/>
            <a:ext cx="2640001" cy="400110"/>
          </a:xfrm>
          <a:prstGeom prst="rect">
            <a:avLst/>
          </a:prstGeom>
          <a:noFill/>
        </p:spPr>
        <p:txBody>
          <a:bodyPr wrap="square" rtlCol="0">
            <a:spAutoFit/>
          </a:bodyPr>
          <a:lstStyle/>
          <a:p>
            <a:pPr algn="r"/>
            <a:r>
              <a:rPr lang="en-US" sz="2000" dirty="0">
                <a:latin typeface="Century Gothic" panose="020B0502020202020204" pitchFamily="34" charset="0"/>
                <a:cs typeface="Shadows Into Light"/>
              </a:rPr>
              <a:t>December 2022</a:t>
            </a:r>
          </a:p>
        </p:txBody>
      </p:sp>
      <p:sp>
        <p:nvSpPr>
          <p:cNvPr id="8" name="TextBox 7">
            <a:extLst>
              <a:ext uri="{FF2B5EF4-FFF2-40B4-BE49-F238E27FC236}">
                <a16:creationId xmlns:a16="http://schemas.microsoft.com/office/drawing/2014/main" id="{6433DDC8-2CF6-4EFA-A618-50F3D8926161}"/>
              </a:ext>
            </a:extLst>
          </p:cNvPr>
          <p:cNvSpPr txBox="1"/>
          <p:nvPr/>
        </p:nvSpPr>
        <p:spPr>
          <a:xfrm flipH="1">
            <a:off x="827670" y="2421982"/>
            <a:ext cx="3427226" cy="1831271"/>
          </a:xfrm>
          <a:prstGeom prst="rect">
            <a:avLst/>
          </a:prstGeom>
          <a:solidFill>
            <a:schemeClr val="bg1"/>
          </a:solidFill>
          <a:ln w="63500" cmpd="sng">
            <a:solidFill>
              <a:schemeClr val="tx1"/>
            </a:solidFill>
          </a:ln>
        </p:spPr>
        <p:txBody>
          <a:bodyPr wrap="square" rtlCol="0">
            <a:spAutoFit/>
          </a:bodyPr>
          <a:lstStyle/>
          <a:p>
            <a:pPr algn="ctr"/>
            <a:endParaRPr lang="en-US" sz="900" b="1" dirty="0">
              <a:latin typeface="HelloAntsClose" panose="02000603000000000000" pitchFamily="2" charset="0"/>
              <a:ea typeface="HelloAntsClose" panose="02000603000000000000" pitchFamily="2" charset="0"/>
              <a:cs typeface="Shadows Into Light"/>
            </a:endParaRPr>
          </a:p>
          <a:p>
            <a:pPr algn="ctr"/>
            <a:r>
              <a:rPr lang="en-US" b="1" dirty="0">
                <a:latin typeface="HelloAntsClose" panose="02000603000000000000" pitchFamily="2" charset="0"/>
                <a:ea typeface="HelloAntsClose" panose="02000603000000000000" pitchFamily="2" charset="0"/>
                <a:cs typeface="Shadows Into Light"/>
              </a:rPr>
              <a:t>Important Dates</a:t>
            </a:r>
          </a:p>
          <a:p>
            <a:pPr algn="ctr"/>
            <a:endParaRPr lang="en-US" sz="200" b="1" dirty="0">
              <a:latin typeface="HelloAntsClose" panose="02000603000000000000" pitchFamily="2" charset="0"/>
              <a:ea typeface="HelloAntsClose" panose="02000603000000000000" pitchFamily="2" charset="0"/>
              <a:cs typeface="Shadows Into Light"/>
            </a:endParaRPr>
          </a:p>
          <a:p>
            <a:r>
              <a:rPr lang="en-US" sz="1200" b="1" dirty="0">
                <a:latin typeface="Century Gothic" panose="020B0502020202020204" pitchFamily="34" charset="0"/>
              </a:rPr>
              <a:t>December 19</a:t>
            </a:r>
            <a:r>
              <a:rPr lang="en-US" sz="1200" b="1" baseline="30000" dirty="0">
                <a:latin typeface="Century Gothic" panose="020B0502020202020204" pitchFamily="34" charset="0"/>
              </a:rPr>
              <a:t>th</a:t>
            </a:r>
            <a:r>
              <a:rPr lang="en-US" sz="1200" b="1" dirty="0">
                <a:latin typeface="Century Gothic" panose="020B0502020202020204" pitchFamily="34" charset="0"/>
              </a:rPr>
              <a:t> –</a:t>
            </a:r>
            <a:r>
              <a:rPr lang="en-US" sz="1200" dirty="0">
                <a:latin typeface="Century Gothic" panose="020B0502020202020204" pitchFamily="34" charset="0"/>
              </a:rPr>
              <a:t> </a:t>
            </a:r>
            <a:r>
              <a:rPr lang="en-US" sz="1200" dirty="0">
                <a:latin typeface="Century Gothic" panose="020B0502020202020204" pitchFamily="34" charset="0"/>
                <a:ea typeface="HelloAntsClose" panose="02000603000000000000" pitchFamily="2" charset="0"/>
              </a:rPr>
              <a:t>Christmas </a:t>
            </a:r>
            <a:r>
              <a:rPr lang="en-US" sz="1200" dirty="0">
                <a:latin typeface="Century Gothic" panose="020B0502020202020204" pitchFamily="34" charset="0"/>
                <a:ea typeface="HelloAntsClose" panose="02000603000000000000" pitchFamily="2" charset="0"/>
                <a:cs typeface="Shadows Into Light"/>
              </a:rPr>
              <a:t>Party </a:t>
            </a:r>
          </a:p>
          <a:p>
            <a:pPr marL="171450" indent="-171450">
              <a:buFont typeface="Arial" panose="020B0604020202020204" pitchFamily="34" charset="0"/>
              <a:buChar char="•"/>
            </a:pPr>
            <a:r>
              <a:rPr lang="en-US" sz="1200" dirty="0">
                <a:latin typeface="Century Gothic" panose="020B0502020202020204" pitchFamily="34" charset="0"/>
              </a:rPr>
              <a:t>There will be more information to come.</a:t>
            </a:r>
          </a:p>
          <a:p>
            <a:endParaRPr lang="en-US" sz="300" dirty="0">
              <a:latin typeface="Century Gothic" panose="020B0502020202020204" pitchFamily="34" charset="0"/>
            </a:endParaRPr>
          </a:p>
          <a:p>
            <a:endParaRPr lang="en-US" sz="300" dirty="0">
              <a:latin typeface="Century Gothic" panose="020B0502020202020204" pitchFamily="34" charset="0"/>
            </a:endParaRPr>
          </a:p>
          <a:p>
            <a:endParaRPr lang="en-US" sz="300" dirty="0">
              <a:latin typeface="Century Gothic" panose="020B0502020202020204" pitchFamily="34" charset="0"/>
            </a:endParaRPr>
          </a:p>
          <a:p>
            <a:r>
              <a:rPr lang="en-US" sz="1200" b="1" dirty="0">
                <a:latin typeface="Century Gothic" panose="020B0502020202020204" pitchFamily="34" charset="0"/>
              </a:rPr>
              <a:t>December 20</a:t>
            </a:r>
            <a:r>
              <a:rPr lang="en-US" sz="1200" b="1" baseline="30000" dirty="0">
                <a:latin typeface="Century Gothic" panose="020B0502020202020204" pitchFamily="34" charset="0"/>
              </a:rPr>
              <a:t>th</a:t>
            </a:r>
            <a:r>
              <a:rPr lang="en-US" sz="1200" b="1" dirty="0">
                <a:latin typeface="Century Gothic" panose="020B0502020202020204" pitchFamily="34" charset="0"/>
              </a:rPr>
              <a:t> – January 2</a:t>
            </a:r>
            <a:r>
              <a:rPr lang="en-US" sz="1200" b="1" baseline="30000" dirty="0">
                <a:latin typeface="Century Gothic" panose="020B0502020202020204" pitchFamily="34" charset="0"/>
              </a:rPr>
              <a:t>nd</a:t>
            </a:r>
            <a:r>
              <a:rPr lang="en-US" sz="1200" b="1" dirty="0">
                <a:latin typeface="Century Gothic" panose="020B0502020202020204" pitchFamily="34" charset="0"/>
              </a:rPr>
              <a:t> – </a:t>
            </a:r>
            <a:r>
              <a:rPr lang="en-US" sz="1200" dirty="0">
                <a:latin typeface="Century Gothic" panose="020B0502020202020204" pitchFamily="34" charset="0"/>
                <a:ea typeface="HelloAntsClose" panose="02000603000000000000" pitchFamily="2" charset="0"/>
              </a:rPr>
              <a:t>Winter Break </a:t>
            </a:r>
          </a:p>
          <a:p>
            <a:pPr marL="171450" indent="-171450">
              <a:buFont typeface="Arial" panose="020B0604020202020204" pitchFamily="34" charset="0"/>
              <a:buChar char="•"/>
            </a:pPr>
            <a:r>
              <a:rPr lang="en-US" sz="1200" dirty="0">
                <a:latin typeface="Century Gothic" panose="020B0502020202020204" pitchFamily="34" charset="0"/>
                <a:ea typeface="HelloAntsClose" panose="02000603000000000000" pitchFamily="2" charset="0"/>
              </a:rPr>
              <a:t>No School</a:t>
            </a:r>
          </a:p>
          <a:p>
            <a:endParaRPr lang="en-US" sz="300" dirty="0">
              <a:latin typeface="Century Gothic" panose="020B0502020202020204" pitchFamily="34" charset="0"/>
              <a:ea typeface="HelloAntsClose" panose="02000603000000000000" pitchFamily="2" charset="0"/>
            </a:endParaRPr>
          </a:p>
          <a:p>
            <a:endParaRPr lang="en-US" sz="300" dirty="0">
              <a:latin typeface="Century Gothic" panose="020B0502020202020204" pitchFamily="34" charset="0"/>
              <a:ea typeface="HelloAntsClose" panose="02000603000000000000" pitchFamily="2" charset="0"/>
            </a:endParaRPr>
          </a:p>
          <a:p>
            <a:endParaRPr lang="en-US" sz="300" dirty="0">
              <a:latin typeface="Century Gothic" panose="020B0502020202020204" pitchFamily="34" charset="0"/>
              <a:ea typeface="HelloAntsClose" panose="02000603000000000000" pitchFamily="2" charset="0"/>
            </a:endParaRPr>
          </a:p>
          <a:p>
            <a:r>
              <a:rPr lang="en-US" sz="1200" b="1" dirty="0">
                <a:latin typeface="Century Gothic" panose="020B0502020202020204" pitchFamily="34" charset="0"/>
              </a:rPr>
              <a:t>January 3</a:t>
            </a:r>
            <a:r>
              <a:rPr lang="en-US" sz="1200" b="1" baseline="30000" dirty="0">
                <a:latin typeface="Century Gothic" panose="020B0502020202020204" pitchFamily="34" charset="0"/>
              </a:rPr>
              <a:t>rd</a:t>
            </a:r>
            <a:r>
              <a:rPr lang="en-US" sz="1200" b="1" dirty="0">
                <a:latin typeface="Century Gothic" panose="020B0502020202020204" pitchFamily="34" charset="0"/>
              </a:rPr>
              <a:t> –</a:t>
            </a:r>
            <a:r>
              <a:rPr lang="en-US" sz="1200" dirty="0">
                <a:latin typeface="Century Gothic" panose="020B0502020202020204" pitchFamily="34" charset="0"/>
              </a:rPr>
              <a:t> </a:t>
            </a:r>
            <a:r>
              <a:rPr lang="en-US" sz="1200" dirty="0">
                <a:latin typeface="Century Gothic" panose="020B0502020202020204" pitchFamily="34" charset="0"/>
                <a:ea typeface="HelloAntsClose" panose="02000603000000000000" pitchFamily="2" charset="0"/>
              </a:rPr>
              <a:t>School Resumes</a:t>
            </a:r>
          </a:p>
          <a:p>
            <a:endParaRPr lang="en-US" sz="300" dirty="0">
              <a:latin typeface="Century Gothic" panose="020B0502020202020204" pitchFamily="34" charset="0"/>
              <a:ea typeface="HelloAntsClose" panose="02000603000000000000" pitchFamily="2" charset="0"/>
            </a:endParaRPr>
          </a:p>
        </p:txBody>
      </p:sp>
      <p:sp>
        <p:nvSpPr>
          <p:cNvPr id="10" name="TextBox 9"/>
          <p:cNvSpPr txBox="1"/>
          <p:nvPr/>
        </p:nvSpPr>
        <p:spPr>
          <a:xfrm>
            <a:off x="811100" y="4224570"/>
            <a:ext cx="3427225" cy="2616101"/>
          </a:xfrm>
          <a:prstGeom prst="rect">
            <a:avLst/>
          </a:prstGeom>
          <a:solidFill>
            <a:schemeClr val="bg1"/>
          </a:solidFill>
          <a:ln w="63500" cmpd="sng">
            <a:solidFill>
              <a:schemeClr val="tx1"/>
            </a:solidFill>
          </a:ln>
        </p:spPr>
        <p:txBody>
          <a:bodyPr wrap="square" rtlCol="0">
            <a:spAutoFit/>
          </a:bodyPr>
          <a:lstStyle/>
          <a:p>
            <a:pPr algn="ctr"/>
            <a:r>
              <a:rPr lang="en-US" b="1" dirty="0">
                <a:latin typeface="HelloAntsClose" panose="02000603000000000000" pitchFamily="2" charset="0"/>
                <a:ea typeface="HelloAntsClose" panose="02000603000000000000" pitchFamily="2" charset="0"/>
              </a:rPr>
              <a:t>Special Notes</a:t>
            </a:r>
          </a:p>
          <a:p>
            <a:pPr algn="ctr"/>
            <a:endParaRPr lang="en-US" sz="200" b="1" dirty="0">
              <a:latin typeface="HelloAntsClose" panose="02000603000000000000" pitchFamily="2" charset="0"/>
              <a:ea typeface="HelloAntsClose" panose="02000603000000000000" pitchFamily="2" charset="0"/>
            </a:endParaRPr>
          </a:p>
          <a:p>
            <a:pPr marL="171450" indent="-171450">
              <a:buFont typeface="Arial" panose="020B0604020202020204" pitchFamily="34" charset="0"/>
              <a:buChar char="•"/>
            </a:pPr>
            <a:r>
              <a:rPr lang="en-US" sz="1200" b="1" dirty="0">
                <a:latin typeface="HelloAntsClose" panose="02000603000000000000" pitchFamily="2" charset="0"/>
                <a:ea typeface="HelloAntsClose" panose="02000603000000000000" pitchFamily="2" charset="0"/>
              </a:rPr>
              <a:t>THANK YOU </a:t>
            </a:r>
            <a:r>
              <a:rPr lang="en-US" sz="1200" dirty="0">
                <a:latin typeface="Century Gothic" panose="020B0502020202020204" pitchFamily="34" charset="0"/>
              </a:rPr>
              <a:t>to everyone who sent in treats in for our Harvest Party! The kids really enjoyed them! </a:t>
            </a:r>
          </a:p>
          <a:p>
            <a:endParaRPr lang="en-US" sz="1200" dirty="0">
              <a:latin typeface="Century Gothic" panose="020B0502020202020204" pitchFamily="34" charset="0"/>
            </a:endParaRPr>
          </a:p>
          <a:p>
            <a:pPr marL="171450" indent="-171450">
              <a:buFont typeface="Arial" panose="020B0604020202020204" pitchFamily="34" charset="0"/>
              <a:buChar char="•"/>
            </a:pPr>
            <a:r>
              <a:rPr lang="en-US" sz="1200" dirty="0">
                <a:latin typeface="Century Gothic" panose="020B0502020202020204" pitchFamily="34" charset="0"/>
              </a:rPr>
              <a:t>Information about our Christmas Party will be coming soon.</a:t>
            </a:r>
          </a:p>
          <a:p>
            <a:pPr lvl="0"/>
            <a:endParaRPr lang="en-US" sz="1200" dirty="0">
              <a:latin typeface="Century Gothic" panose="020B0502020202020204" pitchFamily="34" charset="0"/>
            </a:endParaRPr>
          </a:p>
          <a:p>
            <a:pPr marL="171450" lvl="0" indent="-171450">
              <a:buFont typeface="Arial" panose="020B0604020202020204" pitchFamily="34" charset="0"/>
              <a:buChar char="•"/>
            </a:pPr>
            <a:r>
              <a:rPr lang="en-US" sz="1200" dirty="0">
                <a:latin typeface="Century Gothic" panose="020B0502020202020204" pitchFamily="34" charset="0"/>
              </a:rPr>
              <a:t>Please continue reading with your child each night.  Also, a great way to help your child is to go over any papers sent home.</a:t>
            </a:r>
          </a:p>
          <a:p>
            <a:pPr marL="171450" lvl="0" indent="-171450">
              <a:buFont typeface="Arial" panose="020B0604020202020204" pitchFamily="34" charset="0"/>
              <a:buChar char="•"/>
            </a:pPr>
            <a:endParaRPr lang="en-US" sz="1200" dirty="0">
              <a:latin typeface="Century Gothic" panose="020B0502020202020204" pitchFamily="34" charset="0"/>
            </a:endParaRPr>
          </a:p>
        </p:txBody>
      </p:sp>
      <p:sp>
        <p:nvSpPr>
          <p:cNvPr id="11" name="TextBox 10">
            <a:extLst>
              <a:ext uri="{FF2B5EF4-FFF2-40B4-BE49-F238E27FC236}">
                <a16:creationId xmlns:a16="http://schemas.microsoft.com/office/drawing/2014/main" id="{7CEB4B66-C230-435D-83FF-1442BE3058EF}"/>
              </a:ext>
            </a:extLst>
          </p:cNvPr>
          <p:cNvSpPr txBox="1"/>
          <p:nvPr/>
        </p:nvSpPr>
        <p:spPr>
          <a:xfrm>
            <a:off x="4249245" y="2420047"/>
            <a:ext cx="2651760" cy="6949440"/>
          </a:xfrm>
          <a:prstGeom prst="rect">
            <a:avLst/>
          </a:prstGeom>
          <a:solidFill>
            <a:schemeClr val="bg1"/>
          </a:solidFill>
          <a:ln w="63500" cmpd="sng">
            <a:solidFill>
              <a:schemeClr val="tx1"/>
            </a:solidFill>
          </a:ln>
        </p:spPr>
        <p:txBody>
          <a:bodyPr wrap="square" numCol="1" rtlCol="0">
            <a:spAutoFit/>
          </a:bodyPr>
          <a:lstStyle/>
          <a:p>
            <a:pPr algn="ctr"/>
            <a:endParaRPr lang="en-US" sz="500" b="1" dirty="0">
              <a:latin typeface="HelloAntsClose" panose="02000603000000000000" pitchFamily="2" charset="0"/>
              <a:ea typeface="HelloAntsClose" panose="02000603000000000000" pitchFamily="2" charset="0"/>
            </a:endParaRPr>
          </a:p>
          <a:p>
            <a:pPr algn="ctr"/>
            <a:endParaRPr lang="en-US" sz="400" b="1" dirty="0">
              <a:latin typeface="HelloAntsClose" panose="02000603000000000000" pitchFamily="2" charset="0"/>
              <a:ea typeface="HelloAntsClose" panose="02000603000000000000" pitchFamily="2" charset="0"/>
            </a:endParaRPr>
          </a:p>
          <a:p>
            <a:pPr algn="ctr"/>
            <a:r>
              <a:rPr lang="en-US" b="1" dirty="0">
                <a:latin typeface="HelloAntsClose" panose="02000603000000000000" pitchFamily="2" charset="0"/>
                <a:ea typeface="HelloAntsClose" panose="02000603000000000000" pitchFamily="2" charset="0"/>
              </a:rPr>
              <a:t>Learning Targets - December</a:t>
            </a:r>
          </a:p>
          <a:p>
            <a:pPr algn="ctr"/>
            <a:endParaRPr lang="en-US" sz="1600" b="1" dirty="0">
              <a:latin typeface="HelloAntsClose" panose="02000603000000000000" pitchFamily="2" charset="0"/>
              <a:ea typeface="HelloAntsClose" panose="02000603000000000000" pitchFamily="2" charset="0"/>
              <a:cs typeface="Shadows Into Light"/>
            </a:endParaRPr>
          </a:p>
          <a:p>
            <a:pPr algn="ctr"/>
            <a:endParaRPr lang="en-US" sz="1600" b="1" dirty="0">
              <a:latin typeface="HelloAntsClose" panose="02000603000000000000" pitchFamily="2" charset="0"/>
              <a:ea typeface="HelloAntsClose" panose="02000603000000000000" pitchFamily="2" charset="0"/>
              <a:cs typeface="Shadows Into Light"/>
            </a:endParaRPr>
          </a:p>
          <a:p>
            <a:pPr algn="ctr"/>
            <a:endParaRPr lang="en-US" sz="1600" b="1" dirty="0">
              <a:latin typeface="HelloAntsClose" panose="02000603000000000000" pitchFamily="2" charset="0"/>
              <a:ea typeface="HelloAntsClose" panose="02000603000000000000" pitchFamily="2" charset="0"/>
              <a:cs typeface="Shadows Into Light"/>
            </a:endParaRPr>
          </a:p>
          <a:p>
            <a:pPr algn="ctr"/>
            <a:endParaRPr lang="en-US" sz="1600" b="1" dirty="0">
              <a:latin typeface="HelloAntsClose" panose="02000603000000000000" pitchFamily="2" charset="0"/>
              <a:ea typeface="HelloAntsClose" panose="02000603000000000000" pitchFamily="2" charset="0"/>
              <a:cs typeface="Shadows Into Light"/>
            </a:endParaRPr>
          </a:p>
          <a:p>
            <a:pPr algn="ctr"/>
            <a:endParaRPr lang="en-US" sz="1600" b="1" dirty="0">
              <a:latin typeface="HelloAntsClose" panose="02000603000000000000" pitchFamily="2" charset="0"/>
              <a:ea typeface="HelloAntsClose" panose="02000603000000000000" pitchFamily="2" charset="0"/>
              <a:cs typeface="Shadows Into Light"/>
            </a:endParaRPr>
          </a:p>
          <a:p>
            <a:pPr algn="ctr"/>
            <a:endParaRPr lang="en-US" sz="1600" b="1" dirty="0">
              <a:latin typeface="HelloAntsClose" panose="02000603000000000000" pitchFamily="2" charset="0"/>
              <a:ea typeface="HelloAntsClose" panose="02000603000000000000" pitchFamily="2" charset="0"/>
              <a:cs typeface="Shadows Into Light"/>
            </a:endParaRPr>
          </a:p>
          <a:p>
            <a:pPr marL="171450" lvl="1" indent="-171450">
              <a:buFont typeface="Arial" panose="020B0604020202020204" pitchFamily="34" charset="0"/>
              <a:buChar char="•"/>
            </a:pPr>
            <a:endParaRPr lang="en-US" sz="1200" dirty="0">
              <a:latin typeface="Century Gothic" panose="020B0502020202020204" pitchFamily="34" charset="0"/>
            </a:endParaRPr>
          </a:p>
          <a:p>
            <a:pPr marL="171450" lvl="1" indent="-171450">
              <a:buFont typeface="Arial" panose="020B0604020202020204" pitchFamily="34" charset="0"/>
              <a:buChar char="•"/>
            </a:pPr>
            <a:endParaRPr lang="en-US" sz="1200" dirty="0">
              <a:latin typeface="Century Gothic" panose="020B0502020202020204" pitchFamily="34" charset="0"/>
            </a:endParaRPr>
          </a:p>
          <a:p>
            <a:pPr marL="171450" lvl="1" indent="-171450">
              <a:buFont typeface="Arial" panose="020B0604020202020204" pitchFamily="34" charset="0"/>
              <a:buChar char="•"/>
            </a:pPr>
            <a:endParaRPr lang="en-US" sz="1200" dirty="0">
              <a:latin typeface="Century Gothic" panose="020B0502020202020204" pitchFamily="34" charset="0"/>
            </a:endParaRPr>
          </a:p>
          <a:p>
            <a:pPr marL="171450" lvl="1" indent="-171450">
              <a:buFont typeface="Arial" panose="020B0604020202020204" pitchFamily="34" charset="0"/>
              <a:buChar char="•"/>
            </a:pPr>
            <a:endParaRPr lang="en-US" sz="1200" dirty="0">
              <a:latin typeface="Century Gothic" panose="020B0502020202020204" pitchFamily="34" charset="0"/>
            </a:endParaRPr>
          </a:p>
          <a:p>
            <a:pPr marL="171450" lvl="1" indent="-171450">
              <a:buFont typeface="Arial" panose="020B0604020202020204" pitchFamily="34" charset="0"/>
              <a:buChar char="•"/>
            </a:pPr>
            <a:endParaRPr lang="en-US" sz="1200" dirty="0">
              <a:latin typeface="Century Gothic" panose="020B0502020202020204" pitchFamily="34" charset="0"/>
            </a:endParaRPr>
          </a:p>
          <a:p>
            <a:pPr marL="171450" lvl="1" indent="-171450">
              <a:buFont typeface="Arial" panose="020B0604020202020204" pitchFamily="34" charset="0"/>
              <a:buChar char="•"/>
            </a:pPr>
            <a:endParaRPr lang="en-US" sz="1200" dirty="0">
              <a:latin typeface="Century Gothic" panose="020B0502020202020204" pitchFamily="34" charset="0"/>
            </a:endParaRPr>
          </a:p>
          <a:p>
            <a:pPr marL="0" lvl="1"/>
            <a:endParaRPr lang="en-US" sz="1200" dirty="0">
              <a:latin typeface="Century Gothic" panose="020B0502020202020204" pitchFamily="34" charset="0"/>
            </a:endParaRPr>
          </a:p>
          <a:p>
            <a:pPr marL="0" lvl="1"/>
            <a:endParaRPr lang="en-US" sz="1200" dirty="0">
              <a:latin typeface="Century Gothic" panose="020B0502020202020204" pitchFamily="34" charset="0"/>
            </a:endParaRPr>
          </a:p>
          <a:p>
            <a:pPr marL="0" lvl="1"/>
            <a:endParaRPr lang="en-US" sz="1200" dirty="0">
              <a:latin typeface="Century Gothic" panose="020B0502020202020204" pitchFamily="34" charset="0"/>
            </a:endParaRPr>
          </a:p>
          <a:p>
            <a:pPr marL="0" lvl="1"/>
            <a:endParaRPr lang="en-US" sz="1200" dirty="0">
              <a:latin typeface="Century Gothic" panose="020B0502020202020204" pitchFamily="34" charset="0"/>
            </a:endParaRPr>
          </a:p>
          <a:p>
            <a:pPr marL="0" lvl="1"/>
            <a:endParaRPr lang="en-US" sz="1200" dirty="0">
              <a:latin typeface="Century Gothic" panose="020B0502020202020204" pitchFamily="34" charset="0"/>
            </a:endParaRPr>
          </a:p>
          <a:p>
            <a:pPr marL="0" lvl="1"/>
            <a:endParaRPr lang="en-US" sz="1200" dirty="0">
              <a:latin typeface="Century Gothic" panose="020B0502020202020204" pitchFamily="34" charset="0"/>
            </a:endParaRPr>
          </a:p>
          <a:p>
            <a:pPr marL="0" lvl="1"/>
            <a:endParaRPr lang="en-US" sz="1200" dirty="0">
              <a:latin typeface="Century Gothic" panose="020B0502020202020204" pitchFamily="34" charset="0"/>
            </a:endParaRPr>
          </a:p>
          <a:p>
            <a:pPr marL="171450" lvl="1" indent="-171450">
              <a:buFont typeface="Arial" panose="020B0604020202020204" pitchFamily="34" charset="0"/>
              <a:buChar char="•"/>
            </a:pPr>
            <a:endParaRPr lang="en-US" sz="1200" dirty="0">
              <a:latin typeface="Century Gothic" panose="020B0502020202020204" pitchFamily="34" charset="0"/>
            </a:endParaRPr>
          </a:p>
          <a:p>
            <a:pPr marL="171450" lvl="1" indent="-171450">
              <a:buFont typeface="Arial" panose="020B0604020202020204" pitchFamily="34" charset="0"/>
              <a:buChar char="•"/>
            </a:pPr>
            <a:endParaRPr lang="en-US" sz="900" dirty="0">
              <a:latin typeface="Century Gothic" panose="020B0502020202020204" pitchFamily="34" charset="0"/>
            </a:endParaRPr>
          </a:p>
          <a:p>
            <a:pPr marL="171450" lvl="1" indent="-171450">
              <a:buFont typeface="Arial" panose="020B0604020202020204" pitchFamily="34" charset="0"/>
              <a:buChar char="•"/>
            </a:pPr>
            <a:endParaRPr lang="en-US" sz="1200" dirty="0">
              <a:latin typeface="Century Gothic" panose="020B0502020202020204" pitchFamily="34" charset="0"/>
            </a:endParaRPr>
          </a:p>
          <a:p>
            <a:endParaRPr lang="en-US" sz="700" dirty="0">
              <a:latin typeface="Century Gothic" panose="020B0502020202020204" pitchFamily="34" charset="0"/>
            </a:endParaRPr>
          </a:p>
          <a:p>
            <a:endParaRPr lang="en-US" sz="700" dirty="0">
              <a:latin typeface="Century Gothic" panose="020B0502020202020204" pitchFamily="34" charset="0"/>
            </a:endParaRPr>
          </a:p>
        </p:txBody>
      </p:sp>
      <p:sp>
        <p:nvSpPr>
          <p:cNvPr id="2" name="Rectangle 1">
            <a:extLst>
              <a:ext uri="{FF2B5EF4-FFF2-40B4-BE49-F238E27FC236}">
                <a16:creationId xmlns:a16="http://schemas.microsoft.com/office/drawing/2014/main" id="{A8358036-AA06-4AB4-95EB-541179217879}"/>
              </a:ext>
            </a:extLst>
          </p:cNvPr>
          <p:cNvSpPr/>
          <p:nvPr/>
        </p:nvSpPr>
        <p:spPr>
          <a:xfrm>
            <a:off x="4363983" y="3193642"/>
            <a:ext cx="2457925" cy="8463855"/>
          </a:xfrm>
          <a:prstGeom prst="rect">
            <a:avLst/>
          </a:prstGeom>
          <a:noFill/>
        </p:spPr>
        <p:txBody>
          <a:bodyPr wrap="square">
            <a:spAutoFit/>
          </a:bodyPr>
          <a:lstStyle/>
          <a:p>
            <a:pPr algn="ctr"/>
            <a:r>
              <a:rPr lang="en-US" sz="1400" b="1" dirty="0">
                <a:latin typeface="HelloAntsClose" panose="02000603000000000000" pitchFamily="2" charset="0"/>
                <a:ea typeface="HelloAntsClose" panose="02000603000000000000" pitchFamily="2" charset="0"/>
                <a:cs typeface="Shadows Into Light"/>
              </a:rPr>
              <a:t>Reading</a:t>
            </a:r>
          </a:p>
          <a:p>
            <a:pPr lvl="0"/>
            <a:r>
              <a:rPr lang="en-US" sz="1200" dirty="0">
                <a:latin typeface="Century Gothic" panose="020B0502020202020204" pitchFamily="34" charset="0"/>
              </a:rPr>
              <a:t>With fictional texts, we will practice summarizing and identifying themes. We will also be working to recognize figurative language within a text and discuss how it can add meaning for readers.  Finally, students will practice sequencing story events by using text evidence to support their answers. </a:t>
            </a:r>
          </a:p>
          <a:p>
            <a:pPr lvl="0"/>
            <a:endParaRPr lang="en-US" sz="1200" dirty="0">
              <a:latin typeface="Century Gothic" panose="020B0502020202020204" pitchFamily="34" charset="0"/>
            </a:endParaRPr>
          </a:p>
          <a:p>
            <a:pPr algn="ctr"/>
            <a:r>
              <a:rPr lang="en-US" sz="1400" b="1" dirty="0">
                <a:latin typeface="HelloAntsClose" panose="02000603000000000000" pitchFamily="2" charset="0"/>
                <a:ea typeface="HelloAntsClose" panose="02000603000000000000" pitchFamily="2" charset="0"/>
                <a:cs typeface="Shadows Into Light"/>
              </a:rPr>
              <a:t>Writing</a:t>
            </a:r>
          </a:p>
          <a:p>
            <a:pPr lvl="0"/>
            <a:r>
              <a:rPr lang="en-US" sz="1200" dirty="0">
                <a:latin typeface="Century Gothic" panose="020B0502020202020204" pitchFamily="34" charset="0"/>
              </a:rPr>
              <a:t>This month, we will be </a:t>
            </a:r>
            <a:r>
              <a:rPr lang="en-US" sz="1200">
                <a:latin typeface="Century Gothic" panose="020B0502020202020204" pitchFamily="34" charset="0"/>
              </a:rPr>
              <a:t>finishing our </a:t>
            </a:r>
            <a:r>
              <a:rPr lang="en-US" sz="1200" dirty="0">
                <a:latin typeface="Century Gothic" panose="020B0502020202020204" pitchFamily="34" charset="0"/>
              </a:rPr>
              <a:t>opinion writing study. We have been learning how to write opinion paragraphs, using text evidence as support for our opinions. Students have practiced writing paragraphs that clearly introduce their opinion, support their opinions with relevant details, use transition words to connect ideas, and provide a concluding statement. We also incorporate grammar and phonics concepts into each writing lesson. </a:t>
            </a:r>
          </a:p>
          <a:p>
            <a:pPr lvl="0"/>
            <a:endParaRPr lang="en-US" sz="1200" dirty="0">
              <a:latin typeface="Century Gothic" panose="020B0502020202020204" pitchFamily="34" charset="0"/>
            </a:endParaRPr>
          </a:p>
          <a:p>
            <a:pPr lvl="0"/>
            <a:endParaRPr lang="en-US" sz="1200" dirty="0">
              <a:latin typeface="Century Gothic" panose="020B0502020202020204" pitchFamily="34" charset="0"/>
            </a:endParaRPr>
          </a:p>
          <a:p>
            <a:pPr lvl="0"/>
            <a:endParaRPr lang="en-US" sz="1200" dirty="0">
              <a:latin typeface="Century Gothic" panose="020B0502020202020204" pitchFamily="34" charset="0"/>
            </a:endParaRPr>
          </a:p>
          <a:p>
            <a:pPr lvl="0"/>
            <a:endParaRPr lang="en-US" sz="1200" dirty="0">
              <a:latin typeface="Century Gothic" panose="020B0502020202020204" pitchFamily="34" charset="0"/>
            </a:endParaRPr>
          </a:p>
          <a:p>
            <a:pPr lvl="0"/>
            <a:endParaRPr lang="en-US" sz="1200" dirty="0">
              <a:latin typeface="Century Gothic" panose="020B0502020202020204" pitchFamily="34" charset="0"/>
            </a:endParaRPr>
          </a:p>
          <a:p>
            <a:pPr lvl="0"/>
            <a:endParaRPr lang="en-US" sz="1200" dirty="0">
              <a:latin typeface="Century Gothic" panose="020B0502020202020204" pitchFamily="34" charset="0"/>
            </a:endParaRPr>
          </a:p>
          <a:p>
            <a:pPr lvl="0"/>
            <a:endParaRPr lang="en-US" sz="1200" dirty="0">
              <a:latin typeface="Century Gothic" panose="020B0502020202020204" pitchFamily="34" charset="0"/>
            </a:endParaRPr>
          </a:p>
          <a:p>
            <a:pPr lvl="0"/>
            <a:endParaRPr lang="en-US" sz="1200" dirty="0">
              <a:latin typeface="Century Gothic" panose="020B0502020202020204" pitchFamily="34" charset="0"/>
            </a:endParaRPr>
          </a:p>
          <a:p>
            <a:pPr lvl="0"/>
            <a:endParaRPr lang="en-US" sz="1200" dirty="0">
              <a:latin typeface="Century Gothic" panose="020B0502020202020204" pitchFamily="34" charset="0"/>
            </a:endParaRPr>
          </a:p>
          <a:p>
            <a:pPr lvl="0"/>
            <a:endParaRPr lang="en-US" sz="1200" dirty="0">
              <a:latin typeface="Century Gothic" panose="020B0502020202020204" pitchFamily="34" charset="0"/>
            </a:endParaRPr>
          </a:p>
          <a:p>
            <a:pPr lvl="0"/>
            <a:endParaRPr lang="en-US" sz="1200" dirty="0">
              <a:latin typeface="Century Gothic" panose="020B0502020202020204" pitchFamily="34" charset="0"/>
            </a:endParaRPr>
          </a:p>
          <a:p>
            <a:pPr lvl="0"/>
            <a:endParaRPr lang="en-US" sz="1200" dirty="0">
              <a:latin typeface="Century Gothic" panose="020B0502020202020204" pitchFamily="34" charset="0"/>
            </a:endParaRPr>
          </a:p>
          <a:p>
            <a:pPr lvl="0"/>
            <a:endParaRPr lang="en-US" sz="1200" dirty="0">
              <a:latin typeface="Century Gothic" panose="020B0502020202020204" pitchFamily="34" charset="0"/>
            </a:endParaRPr>
          </a:p>
          <a:p>
            <a:pPr lvl="0"/>
            <a:endParaRPr lang="en-US" sz="1200" dirty="0">
              <a:latin typeface="Century Gothic" panose="020B0502020202020204" pitchFamily="34" charset="0"/>
            </a:endParaRPr>
          </a:p>
          <a:p>
            <a:pPr lvl="0"/>
            <a:endParaRPr lang="en-US" sz="1200" dirty="0">
              <a:latin typeface="Century Gothic" panose="020B0502020202020204" pitchFamily="34" charset="0"/>
            </a:endParaRPr>
          </a:p>
        </p:txBody>
      </p:sp>
      <p:sp>
        <p:nvSpPr>
          <p:cNvPr id="14" name="TextBox 13">
            <a:extLst>
              <a:ext uri="{FF2B5EF4-FFF2-40B4-BE49-F238E27FC236}">
                <a16:creationId xmlns:a16="http://schemas.microsoft.com/office/drawing/2014/main" id="{1B93FEEA-39C9-405B-9B75-EB7467A5F92C}"/>
              </a:ext>
            </a:extLst>
          </p:cNvPr>
          <p:cNvSpPr txBox="1"/>
          <p:nvPr/>
        </p:nvSpPr>
        <p:spPr>
          <a:xfrm>
            <a:off x="1979545" y="648492"/>
            <a:ext cx="5384936" cy="1138773"/>
          </a:xfrm>
          <a:prstGeom prst="rect">
            <a:avLst/>
          </a:prstGeom>
          <a:noFill/>
        </p:spPr>
        <p:txBody>
          <a:bodyPr wrap="square" rtlCol="0">
            <a:spAutoFit/>
          </a:bodyPr>
          <a:lstStyle/>
          <a:p>
            <a:r>
              <a:rPr lang="en-US" sz="6800" dirty="0">
                <a:latin typeface="KG Eyes Wide Open"/>
                <a:cs typeface="KG Eyes Wide Open"/>
              </a:rPr>
              <a:t>Mrs. Miller’s</a:t>
            </a:r>
          </a:p>
        </p:txBody>
      </p:sp>
      <p:sp>
        <p:nvSpPr>
          <p:cNvPr id="22" name="TextBox 21">
            <a:extLst>
              <a:ext uri="{FF2B5EF4-FFF2-40B4-BE49-F238E27FC236}">
                <a16:creationId xmlns:a16="http://schemas.microsoft.com/office/drawing/2014/main" id="{3CD6FA7A-2F55-467D-94FE-BBC7B539A5F1}"/>
              </a:ext>
            </a:extLst>
          </p:cNvPr>
          <p:cNvSpPr txBox="1"/>
          <p:nvPr/>
        </p:nvSpPr>
        <p:spPr>
          <a:xfrm>
            <a:off x="832192" y="6623099"/>
            <a:ext cx="3422704" cy="2662267"/>
          </a:xfrm>
          <a:prstGeom prst="rect">
            <a:avLst/>
          </a:prstGeom>
          <a:solidFill>
            <a:schemeClr val="bg1"/>
          </a:solidFill>
          <a:ln w="63500" cmpd="sng">
            <a:solidFill>
              <a:schemeClr val="tx1"/>
            </a:solidFill>
          </a:ln>
        </p:spPr>
        <p:txBody>
          <a:bodyPr wrap="square" lIns="91440" tIns="45720" rIns="91440" bIns="45720" numCol="1" rtlCol="0" anchor="t">
            <a:spAutoFit/>
          </a:bodyPr>
          <a:lstStyle/>
          <a:p>
            <a:pPr algn="ctr"/>
            <a:endParaRPr lang="en-US" sz="500" b="1" dirty="0">
              <a:latin typeface="HelloAntsClose" panose="02000603000000000000" pitchFamily="2" charset="0"/>
              <a:ea typeface="HelloAntsClose" panose="02000603000000000000" pitchFamily="2" charset="0"/>
            </a:endParaRPr>
          </a:p>
          <a:p>
            <a:pPr algn="ctr"/>
            <a:r>
              <a:rPr lang="en-US" b="1" dirty="0">
                <a:latin typeface="HelloAntsClose" panose="02000603000000000000" pitchFamily="2" charset="0"/>
                <a:ea typeface="HelloAntsClose" panose="02000603000000000000" pitchFamily="2" charset="0"/>
              </a:rPr>
              <a:t>Jokes</a:t>
            </a:r>
          </a:p>
          <a:p>
            <a:r>
              <a:rPr lang="en-US" sz="1200" dirty="0">
                <a:latin typeface="Comic Sans MS"/>
                <a:ea typeface="HelloAntsClose" panose="02000603000000000000" pitchFamily="2" charset="0"/>
              </a:rPr>
              <a:t>Your kids LOVE to tell jokes! Here are a few you can tell them…</a:t>
            </a:r>
          </a:p>
          <a:p>
            <a:pPr algn="ctr"/>
            <a:endParaRPr lang="en-US" sz="1600" b="1" dirty="0">
              <a:latin typeface="HelloAntsClose" panose="02000603000000000000" pitchFamily="2" charset="0"/>
              <a:ea typeface="HelloAntsClose" panose="02000603000000000000" pitchFamily="2" charset="0"/>
              <a:cs typeface="Shadows Into Light"/>
            </a:endParaRPr>
          </a:p>
          <a:p>
            <a:pPr algn="ctr"/>
            <a:endParaRPr lang="en-US" sz="1600" b="1" dirty="0">
              <a:latin typeface="HelloAntsClose" panose="02000603000000000000" pitchFamily="2" charset="0"/>
              <a:ea typeface="HelloAntsClose" panose="02000603000000000000" pitchFamily="2" charset="0"/>
              <a:cs typeface="Shadows Into Light"/>
            </a:endParaRPr>
          </a:p>
          <a:p>
            <a:pPr algn="ctr"/>
            <a:endParaRPr lang="en-US" sz="1600" b="1" dirty="0">
              <a:latin typeface="HelloAntsClose" panose="02000603000000000000" pitchFamily="2" charset="0"/>
              <a:ea typeface="HelloAntsClose" panose="02000603000000000000" pitchFamily="2" charset="0"/>
              <a:cs typeface="Shadows Into Light"/>
            </a:endParaRPr>
          </a:p>
          <a:p>
            <a:pPr algn="ctr"/>
            <a:endParaRPr lang="en-US" sz="1600" b="1" dirty="0">
              <a:latin typeface="HelloAntsClose" panose="02000603000000000000" pitchFamily="2" charset="0"/>
              <a:ea typeface="HelloAntsClose" panose="02000603000000000000" pitchFamily="2" charset="0"/>
              <a:cs typeface="Shadows Into Light"/>
            </a:endParaRPr>
          </a:p>
          <a:p>
            <a:pPr algn="ctr"/>
            <a:endParaRPr lang="en-US" sz="1600" b="1" dirty="0">
              <a:latin typeface="HelloAntsClose" panose="02000603000000000000" pitchFamily="2" charset="0"/>
              <a:ea typeface="HelloAntsClose" panose="02000603000000000000" pitchFamily="2" charset="0"/>
              <a:cs typeface="Shadows Into Light"/>
            </a:endParaRPr>
          </a:p>
          <a:p>
            <a:pPr algn="ctr"/>
            <a:endParaRPr lang="en-US" sz="1600" b="1" dirty="0">
              <a:latin typeface="HelloAntsClose" panose="02000603000000000000" pitchFamily="2" charset="0"/>
              <a:ea typeface="HelloAntsClose" panose="02000603000000000000" pitchFamily="2" charset="0"/>
              <a:cs typeface="Shadows Into Light"/>
            </a:endParaRPr>
          </a:p>
          <a:p>
            <a:pPr marL="171450" lvl="1" indent="-171450">
              <a:buFont typeface="Arial" panose="020B0604020202020204" pitchFamily="34" charset="0"/>
              <a:buChar char="•"/>
            </a:pPr>
            <a:endParaRPr lang="en-US" sz="1200" dirty="0">
              <a:latin typeface="Century Gothic" panose="020B0502020202020204" pitchFamily="34" charset="0"/>
            </a:endParaRPr>
          </a:p>
          <a:p>
            <a:pPr marL="171450" lvl="1" indent="-171450">
              <a:buFont typeface="Arial" panose="020B0604020202020204" pitchFamily="34" charset="0"/>
              <a:buChar char="•"/>
            </a:pPr>
            <a:endParaRPr lang="en-US" sz="1200" dirty="0">
              <a:latin typeface="Century Gothic" panose="020B0502020202020204" pitchFamily="34" charset="0"/>
            </a:endParaRPr>
          </a:p>
        </p:txBody>
      </p:sp>
      <p:sp>
        <p:nvSpPr>
          <p:cNvPr id="19" name="TextBox 18">
            <a:extLst>
              <a:ext uri="{FF2B5EF4-FFF2-40B4-BE49-F238E27FC236}">
                <a16:creationId xmlns:a16="http://schemas.microsoft.com/office/drawing/2014/main" id="{1A27D1A6-8C5A-4216-BE49-F2CB95CFE86E}"/>
              </a:ext>
            </a:extLst>
          </p:cNvPr>
          <p:cNvSpPr txBox="1"/>
          <p:nvPr/>
        </p:nvSpPr>
        <p:spPr>
          <a:xfrm>
            <a:off x="1368908" y="7259339"/>
            <a:ext cx="2923222" cy="461665"/>
          </a:xfrm>
          <a:prstGeom prst="rect">
            <a:avLst/>
          </a:prstGeom>
          <a:noFill/>
        </p:spPr>
        <p:txBody>
          <a:bodyPr wrap="square">
            <a:spAutoFit/>
          </a:bodyPr>
          <a:lstStyle/>
          <a:p>
            <a:pPr algn="ctr"/>
            <a:r>
              <a:rPr lang="en-US" sz="1200" b="1" i="0" dirty="0">
                <a:solidFill>
                  <a:srgbClr val="FF0000"/>
                </a:solidFill>
                <a:effectLst/>
                <a:latin typeface="Century Gothic" panose="020B0502020202020204" pitchFamily="34" charset="0"/>
              </a:rPr>
              <a:t>❄️ How do elves respond when Santa takes attendance?</a:t>
            </a:r>
          </a:p>
        </p:txBody>
      </p:sp>
      <p:sp>
        <p:nvSpPr>
          <p:cNvPr id="28" name="TextBox 27">
            <a:extLst>
              <a:ext uri="{FF2B5EF4-FFF2-40B4-BE49-F238E27FC236}">
                <a16:creationId xmlns:a16="http://schemas.microsoft.com/office/drawing/2014/main" id="{9EE65874-E024-47E6-B82C-4C2491A258CF}"/>
              </a:ext>
            </a:extLst>
          </p:cNvPr>
          <p:cNvSpPr txBox="1"/>
          <p:nvPr/>
        </p:nvSpPr>
        <p:spPr>
          <a:xfrm rot="10800000">
            <a:off x="1202411" y="7625345"/>
            <a:ext cx="3318928" cy="276999"/>
          </a:xfrm>
          <a:prstGeom prst="rect">
            <a:avLst/>
          </a:prstGeom>
          <a:noFill/>
        </p:spPr>
        <p:txBody>
          <a:bodyPr wrap="square">
            <a:spAutoFit/>
          </a:bodyPr>
          <a:lstStyle/>
          <a:p>
            <a:pPr algn="ctr"/>
            <a:r>
              <a:rPr lang="en-US" sz="1200" b="0" i="1" dirty="0">
                <a:solidFill>
                  <a:srgbClr val="00B050"/>
                </a:solidFill>
                <a:effectLst/>
                <a:latin typeface="Century Gothic" panose="020B0502020202020204" pitchFamily="34" charset="0"/>
              </a:rPr>
              <a:t>“Present!”</a:t>
            </a:r>
            <a:endParaRPr lang="en-US" sz="1200" i="1" dirty="0">
              <a:solidFill>
                <a:srgbClr val="00B050"/>
              </a:solidFill>
              <a:latin typeface="Century Gothic" panose="020B0502020202020204" pitchFamily="34" charset="0"/>
            </a:endParaRPr>
          </a:p>
        </p:txBody>
      </p:sp>
      <p:sp>
        <p:nvSpPr>
          <p:cNvPr id="26" name="TextBox 25">
            <a:extLst>
              <a:ext uri="{FF2B5EF4-FFF2-40B4-BE49-F238E27FC236}">
                <a16:creationId xmlns:a16="http://schemas.microsoft.com/office/drawing/2014/main" id="{2875F77B-5601-47DD-BFE0-3529575D24D1}"/>
              </a:ext>
            </a:extLst>
          </p:cNvPr>
          <p:cNvSpPr txBox="1"/>
          <p:nvPr/>
        </p:nvSpPr>
        <p:spPr>
          <a:xfrm rot="10800000">
            <a:off x="1529794" y="8327226"/>
            <a:ext cx="3268293" cy="276999"/>
          </a:xfrm>
          <a:prstGeom prst="rect">
            <a:avLst/>
          </a:prstGeom>
          <a:noFill/>
        </p:spPr>
        <p:txBody>
          <a:bodyPr wrap="square">
            <a:spAutoFit/>
          </a:bodyPr>
          <a:lstStyle/>
          <a:p>
            <a:pPr algn="ctr"/>
            <a:r>
              <a:rPr lang="en-US" sz="1200" b="0" i="1" dirty="0">
                <a:solidFill>
                  <a:srgbClr val="006600"/>
                </a:solidFill>
                <a:effectLst/>
                <a:latin typeface="Century Gothic" panose="020B0502020202020204" pitchFamily="34" charset="0"/>
              </a:rPr>
              <a:t>Rude-</a:t>
            </a:r>
            <a:r>
              <a:rPr lang="en-US" sz="1200" b="0" i="1" dirty="0" err="1">
                <a:solidFill>
                  <a:srgbClr val="006600"/>
                </a:solidFill>
                <a:effectLst/>
                <a:latin typeface="Century Gothic" panose="020B0502020202020204" pitchFamily="34" charset="0"/>
              </a:rPr>
              <a:t>olph</a:t>
            </a:r>
            <a:r>
              <a:rPr lang="en-US" sz="1200" b="0" i="1" dirty="0">
                <a:solidFill>
                  <a:srgbClr val="00B050"/>
                </a:solidFill>
                <a:effectLst/>
                <a:latin typeface="Century Gothic" panose="020B0502020202020204" pitchFamily="34" charset="0"/>
              </a:rPr>
              <a:t>.</a:t>
            </a:r>
            <a:endParaRPr lang="en-US" sz="1200" i="1" dirty="0">
              <a:solidFill>
                <a:srgbClr val="00B050"/>
              </a:solidFill>
              <a:latin typeface="Century Gothic" panose="020B0502020202020204" pitchFamily="34" charset="0"/>
            </a:endParaRPr>
          </a:p>
        </p:txBody>
      </p:sp>
      <p:sp>
        <p:nvSpPr>
          <p:cNvPr id="27" name="TextBox 26">
            <a:extLst>
              <a:ext uri="{FF2B5EF4-FFF2-40B4-BE49-F238E27FC236}">
                <a16:creationId xmlns:a16="http://schemas.microsoft.com/office/drawing/2014/main" id="{0EF07BBD-13A3-4D81-B098-CE41F353A099}"/>
              </a:ext>
            </a:extLst>
          </p:cNvPr>
          <p:cNvSpPr txBox="1"/>
          <p:nvPr/>
        </p:nvSpPr>
        <p:spPr>
          <a:xfrm rot="10800000">
            <a:off x="2090544" y="9015172"/>
            <a:ext cx="2094464" cy="276999"/>
          </a:xfrm>
          <a:prstGeom prst="rect">
            <a:avLst/>
          </a:prstGeom>
          <a:noFill/>
        </p:spPr>
        <p:txBody>
          <a:bodyPr wrap="square">
            <a:spAutoFit/>
          </a:bodyPr>
          <a:lstStyle/>
          <a:p>
            <a:pPr algn="ctr"/>
            <a:r>
              <a:rPr lang="en-US" sz="1200" b="0" i="1" dirty="0">
                <a:solidFill>
                  <a:srgbClr val="00B050"/>
                </a:solidFill>
                <a:effectLst/>
                <a:latin typeface="Century Gothic" panose="020B0502020202020204" pitchFamily="34" charset="0"/>
              </a:rPr>
              <a:t>'Tis the season to be jelly.</a:t>
            </a:r>
          </a:p>
        </p:txBody>
      </p:sp>
      <p:pic>
        <p:nvPicPr>
          <p:cNvPr id="29" name="Picture 28">
            <a:extLst>
              <a:ext uri="{FF2B5EF4-FFF2-40B4-BE49-F238E27FC236}">
                <a16:creationId xmlns:a16="http://schemas.microsoft.com/office/drawing/2014/main" id="{B47FBFBC-14B1-4B08-ADEE-8CCF45A72010}"/>
              </a:ext>
            </a:extLst>
          </p:cNvPr>
          <p:cNvPicPr>
            <a:picLocks noChangeAspect="1"/>
          </p:cNvPicPr>
          <p:nvPr/>
        </p:nvPicPr>
        <p:blipFill>
          <a:blip r:embed="rId3"/>
          <a:stretch>
            <a:fillRect/>
          </a:stretch>
        </p:blipFill>
        <p:spPr>
          <a:xfrm flipH="1">
            <a:off x="1003770" y="783835"/>
            <a:ext cx="1019317" cy="1619476"/>
          </a:xfrm>
          <a:prstGeom prst="rect">
            <a:avLst/>
          </a:prstGeom>
        </p:spPr>
      </p:pic>
      <p:pic>
        <p:nvPicPr>
          <p:cNvPr id="17" name="officeArt object">
            <a:extLst>
              <a:ext uri="{FF2B5EF4-FFF2-40B4-BE49-F238E27FC236}">
                <a16:creationId xmlns:a16="http://schemas.microsoft.com/office/drawing/2014/main" id="{84471F00-4001-48BE-AD35-B3EE6C7D9290}"/>
              </a:ext>
            </a:extLst>
          </p:cNvPr>
          <p:cNvPicPr/>
          <p:nvPr/>
        </p:nvPicPr>
        <p:blipFill>
          <a:blip r:embed="rId4"/>
          <a:srcRect l="15310" t="23387" r="15370" b="26639"/>
          <a:stretch>
            <a:fillRect/>
          </a:stretch>
        </p:blipFill>
        <p:spPr>
          <a:xfrm rot="775789">
            <a:off x="1186809" y="1086383"/>
            <a:ext cx="685970" cy="286091"/>
          </a:xfrm>
          <a:custGeom>
            <a:avLst/>
            <a:gdLst/>
            <a:ahLst/>
            <a:cxnLst>
              <a:cxn ang="0">
                <a:pos x="wd2" y="hd2"/>
              </a:cxn>
              <a:cxn ang="5400000">
                <a:pos x="wd2" y="hd2"/>
              </a:cxn>
              <a:cxn ang="10800000">
                <a:pos x="wd2" y="hd2"/>
              </a:cxn>
              <a:cxn ang="16200000">
                <a:pos x="wd2" y="hd2"/>
              </a:cxn>
            </a:cxnLst>
            <a:rect l="0" t="0" r="r" b="b"/>
            <a:pathLst>
              <a:path w="21363" h="21404" extrusionOk="0">
                <a:moveTo>
                  <a:pt x="15523" y="1"/>
                </a:moveTo>
                <a:cubicBezTo>
                  <a:pt x="13255" y="-9"/>
                  <a:pt x="11189" y="1798"/>
                  <a:pt x="8222" y="6379"/>
                </a:cubicBezTo>
                <a:cubicBezTo>
                  <a:pt x="7506" y="7485"/>
                  <a:pt x="6579" y="8760"/>
                  <a:pt x="5666" y="9935"/>
                </a:cubicBezTo>
                <a:cubicBezTo>
                  <a:pt x="5550" y="10085"/>
                  <a:pt x="5436" y="10234"/>
                  <a:pt x="5322" y="10378"/>
                </a:cubicBezTo>
                <a:cubicBezTo>
                  <a:pt x="4239" y="11746"/>
                  <a:pt x="3217" y="12911"/>
                  <a:pt x="2645" y="13384"/>
                </a:cubicBezTo>
                <a:cubicBezTo>
                  <a:pt x="1813" y="14072"/>
                  <a:pt x="1272" y="14197"/>
                  <a:pt x="822" y="13781"/>
                </a:cubicBezTo>
                <a:cubicBezTo>
                  <a:pt x="799" y="13762"/>
                  <a:pt x="776" y="13737"/>
                  <a:pt x="754" y="13715"/>
                </a:cubicBezTo>
                <a:cubicBezTo>
                  <a:pt x="731" y="13690"/>
                  <a:pt x="706" y="13671"/>
                  <a:pt x="684" y="13644"/>
                </a:cubicBezTo>
                <a:cubicBezTo>
                  <a:pt x="603" y="13551"/>
                  <a:pt x="524" y="13439"/>
                  <a:pt x="447" y="13303"/>
                </a:cubicBezTo>
                <a:cubicBezTo>
                  <a:pt x="-237" y="12199"/>
                  <a:pt x="-106" y="13257"/>
                  <a:pt x="639" y="14656"/>
                </a:cubicBezTo>
                <a:cubicBezTo>
                  <a:pt x="1174" y="15661"/>
                  <a:pt x="1897" y="16421"/>
                  <a:pt x="2316" y="16421"/>
                </a:cubicBezTo>
                <a:cubicBezTo>
                  <a:pt x="2449" y="16421"/>
                  <a:pt x="2842" y="16741"/>
                  <a:pt x="3188" y="17133"/>
                </a:cubicBezTo>
                <a:cubicBezTo>
                  <a:pt x="4058" y="18116"/>
                  <a:pt x="5202" y="18123"/>
                  <a:pt x="6322" y="17148"/>
                </a:cubicBezTo>
                <a:cubicBezTo>
                  <a:pt x="7036" y="16527"/>
                  <a:pt x="7139" y="16498"/>
                  <a:pt x="7460" y="16828"/>
                </a:cubicBezTo>
                <a:cubicBezTo>
                  <a:pt x="7769" y="17146"/>
                  <a:pt x="7939" y="17124"/>
                  <a:pt x="8823" y="16675"/>
                </a:cubicBezTo>
                <a:cubicBezTo>
                  <a:pt x="10058" y="16048"/>
                  <a:pt x="10842" y="16029"/>
                  <a:pt x="11852" y="16589"/>
                </a:cubicBezTo>
                <a:cubicBezTo>
                  <a:pt x="12851" y="17143"/>
                  <a:pt x="13125" y="17506"/>
                  <a:pt x="13558" y="18842"/>
                </a:cubicBezTo>
                <a:cubicBezTo>
                  <a:pt x="13579" y="18909"/>
                  <a:pt x="13608" y="18989"/>
                  <a:pt x="13632" y="19061"/>
                </a:cubicBezTo>
                <a:cubicBezTo>
                  <a:pt x="13676" y="19191"/>
                  <a:pt x="13720" y="19320"/>
                  <a:pt x="13768" y="19468"/>
                </a:cubicBezTo>
                <a:cubicBezTo>
                  <a:pt x="13927" y="19938"/>
                  <a:pt x="14091" y="20410"/>
                  <a:pt x="14200" y="20694"/>
                </a:cubicBezTo>
                <a:cubicBezTo>
                  <a:pt x="14537" y="21580"/>
                  <a:pt x="14638" y="21591"/>
                  <a:pt x="16101" y="20984"/>
                </a:cubicBezTo>
                <a:cubicBezTo>
                  <a:pt x="16302" y="20901"/>
                  <a:pt x="16453" y="20834"/>
                  <a:pt x="16593" y="20765"/>
                </a:cubicBezTo>
                <a:cubicBezTo>
                  <a:pt x="16834" y="20619"/>
                  <a:pt x="17031" y="20479"/>
                  <a:pt x="17177" y="20353"/>
                </a:cubicBezTo>
                <a:cubicBezTo>
                  <a:pt x="17274" y="20230"/>
                  <a:pt x="17333" y="20087"/>
                  <a:pt x="17383" y="19900"/>
                </a:cubicBezTo>
                <a:cubicBezTo>
                  <a:pt x="17518" y="19395"/>
                  <a:pt x="17523" y="19182"/>
                  <a:pt x="17416" y="18761"/>
                </a:cubicBezTo>
                <a:cubicBezTo>
                  <a:pt x="17408" y="18728"/>
                  <a:pt x="17403" y="18686"/>
                  <a:pt x="17396" y="18649"/>
                </a:cubicBezTo>
                <a:cubicBezTo>
                  <a:pt x="17363" y="18583"/>
                  <a:pt x="17345" y="18436"/>
                  <a:pt x="17342" y="18257"/>
                </a:cubicBezTo>
                <a:cubicBezTo>
                  <a:pt x="17329" y="18074"/>
                  <a:pt x="17329" y="17892"/>
                  <a:pt x="17346" y="17759"/>
                </a:cubicBezTo>
                <a:cubicBezTo>
                  <a:pt x="17390" y="17421"/>
                  <a:pt x="17341" y="17241"/>
                  <a:pt x="17181" y="17138"/>
                </a:cubicBezTo>
                <a:cubicBezTo>
                  <a:pt x="17146" y="17115"/>
                  <a:pt x="17117" y="17074"/>
                  <a:pt x="17091" y="17026"/>
                </a:cubicBezTo>
                <a:cubicBezTo>
                  <a:pt x="16872" y="16632"/>
                  <a:pt x="16962" y="15503"/>
                  <a:pt x="17270" y="15465"/>
                </a:cubicBezTo>
                <a:cubicBezTo>
                  <a:pt x="17404" y="15448"/>
                  <a:pt x="17602" y="15238"/>
                  <a:pt x="17710" y="14997"/>
                </a:cubicBezTo>
                <a:cubicBezTo>
                  <a:pt x="17824" y="14744"/>
                  <a:pt x="17972" y="14643"/>
                  <a:pt x="18083" y="14732"/>
                </a:cubicBezTo>
                <a:cubicBezTo>
                  <a:pt x="18099" y="14728"/>
                  <a:pt x="18117" y="14718"/>
                  <a:pt x="18132" y="14717"/>
                </a:cubicBezTo>
                <a:cubicBezTo>
                  <a:pt x="18235" y="14713"/>
                  <a:pt x="18300" y="14700"/>
                  <a:pt x="18344" y="14605"/>
                </a:cubicBezTo>
                <a:cubicBezTo>
                  <a:pt x="18372" y="14513"/>
                  <a:pt x="18396" y="14381"/>
                  <a:pt x="18414" y="14213"/>
                </a:cubicBezTo>
                <a:cubicBezTo>
                  <a:pt x="18434" y="13930"/>
                  <a:pt x="18442" y="13490"/>
                  <a:pt x="18453" y="12789"/>
                </a:cubicBezTo>
                <a:cubicBezTo>
                  <a:pt x="18465" y="12093"/>
                  <a:pt x="18456" y="11507"/>
                  <a:pt x="18435" y="11171"/>
                </a:cubicBezTo>
                <a:cubicBezTo>
                  <a:pt x="18411" y="10963"/>
                  <a:pt x="18377" y="10871"/>
                  <a:pt x="18328" y="10871"/>
                </a:cubicBezTo>
                <a:cubicBezTo>
                  <a:pt x="18246" y="10871"/>
                  <a:pt x="18121" y="10696"/>
                  <a:pt x="18050" y="10485"/>
                </a:cubicBezTo>
                <a:cubicBezTo>
                  <a:pt x="18030" y="10424"/>
                  <a:pt x="18016" y="10372"/>
                  <a:pt x="18005" y="10317"/>
                </a:cubicBezTo>
                <a:cubicBezTo>
                  <a:pt x="17927" y="10124"/>
                  <a:pt x="17954" y="9980"/>
                  <a:pt x="18083" y="9528"/>
                </a:cubicBezTo>
                <a:cubicBezTo>
                  <a:pt x="18086" y="9518"/>
                  <a:pt x="18088" y="9508"/>
                  <a:pt x="18091" y="9498"/>
                </a:cubicBezTo>
                <a:cubicBezTo>
                  <a:pt x="18200" y="9109"/>
                  <a:pt x="18252" y="8785"/>
                  <a:pt x="18250" y="8485"/>
                </a:cubicBezTo>
                <a:cubicBezTo>
                  <a:pt x="18249" y="8485"/>
                  <a:pt x="18250" y="8481"/>
                  <a:pt x="18250" y="8480"/>
                </a:cubicBezTo>
                <a:cubicBezTo>
                  <a:pt x="18241" y="8187"/>
                  <a:pt x="18173" y="7909"/>
                  <a:pt x="18046" y="7570"/>
                </a:cubicBezTo>
                <a:cubicBezTo>
                  <a:pt x="18043" y="7563"/>
                  <a:pt x="18041" y="7552"/>
                  <a:pt x="18038" y="7544"/>
                </a:cubicBezTo>
                <a:lnTo>
                  <a:pt x="17815" y="7046"/>
                </a:lnTo>
                <a:lnTo>
                  <a:pt x="17834" y="7010"/>
                </a:lnTo>
                <a:lnTo>
                  <a:pt x="17811" y="6949"/>
                </a:lnTo>
                <a:lnTo>
                  <a:pt x="18110" y="6466"/>
                </a:lnTo>
                <a:cubicBezTo>
                  <a:pt x="18717" y="5486"/>
                  <a:pt x="20870" y="6039"/>
                  <a:pt x="21219" y="7265"/>
                </a:cubicBezTo>
                <a:cubicBezTo>
                  <a:pt x="21299" y="7545"/>
                  <a:pt x="21346" y="7647"/>
                  <a:pt x="21363" y="7616"/>
                </a:cubicBezTo>
                <a:cubicBezTo>
                  <a:pt x="21361" y="7418"/>
                  <a:pt x="21279" y="6944"/>
                  <a:pt x="21122" y="6303"/>
                </a:cubicBezTo>
                <a:cubicBezTo>
                  <a:pt x="20704" y="4769"/>
                  <a:pt x="19865" y="3060"/>
                  <a:pt x="18941" y="1903"/>
                </a:cubicBezTo>
                <a:cubicBezTo>
                  <a:pt x="17941" y="652"/>
                  <a:pt x="16779" y="6"/>
                  <a:pt x="15523" y="1"/>
                </a:cubicBezTo>
                <a:close/>
                <a:moveTo>
                  <a:pt x="21032" y="9584"/>
                </a:moveTo>
                <a:cubicBezTo>
                  <a:pt x="20979" y="9590"/>
                  <a:pt x="20860" y="9730"/>
                  <a:pt x="20672" y="9966"/>
                </a:cubicBezTo>
                <a:cubicBezTo>
                  <a:pt x="20407" y="10295"/>
                  <a:pt x="20135" y="10611"/>
                  <a:pt x="20067" y="10668"/>
                </a:cubicBezTo>
                <a:cubicBezTo>
                  <a:pt x="20058" y="10674"/>
                  <a:pt x="20053" y="10692"/>
                  <a:pt x="20046" y="10703"/>
                </a:cubicBezTo>
                <a:cubicBezTo>
                  <a:pt x="20024" y="10769"/>
                  <a:pt x="20007" y="10837"/>
                  <a:pt x="19997" y="10912"/>
                </a:cubicBezTo>
                <a:cubicBezTo>
                  <a:pt x="19991" y="11003"/>
                  <a:pt x="19994" y="11109"/>
                  <a:pt x="20011" y="11217"/>
                </a:cubicBezTo>
                <a:cubicBezTo>
                  <a:pt x="20123" y="11933"/>
                  <a:pt x="20485" y="11735"/>
                  <a:pt x="20764" y="10805"/>
                </a:cubicBezTo>
                <a:cubicBezTo>
                  <a:pt x="21027" y="9931"/>
                  <a:pt x="21120" y="9574"/>
                  <a:pt x="21032" y="9584"/>
                </a:cubicBezTo>
                <a:close/>
              </a:path>
            </a:pathLst>
          </a:custGeom>
          <a:ln w="12700" cap="flat">
            <a:noFill/>
            <a:miter lim="400000"/>
          </a:ln>
          <a:effectLst/>
        </p:spPr>
      </p:pic>
      <p:grpSp>
        <p:nvGrpSpPr>
          <p:cNvPr id="32" name="Group 31">
            <a:extLst>
              <a:ext uri="{FF2B5EF4-FFF2-40B4-BE49-F238E27FC236}">
                <a16:creationId xmlns:a16="http://schemas.microsoft.com/office/drawing/2014/main" id="{94060D7F-8451-42F3-BBBD-DBA5749EA2A7}"/>
              </a:ext>
            </a:extLst>
          </p:cNvPr>
          <p:cNvGrpSpPr/>
          <p:nvPr/>
        </p:nvGrpSpPr>
        <p:grpSpPr>
          <a:xfrm>
            <a:off x="827670" y="2120223"/>
            <a:ext cx="6074714" cy="608094"/>
            <a:chOff x="823905" y="2067968"/>
            <a:chExt cx="5980819" cy="708443"/>
          </a:xfrm>
        </p:grpSpPr>
        <p:pic>
          <p:nvPicPr>
            <p:cNvPr id="31" name="Picture 30">
              <a:extLst>
                <a:ext uri="{FF2B5EF4-FFF2-40B4-BE49-F238E27FC236}">
                  <a16:creationId xmlns:a16="http://schemas.microsoft.com/office/drawing/2014/main" id="{BA0410AD-C7A5-425A-97B8-1270A0ECB495}"/>
                </a:ext>
              </a:extLst>
            </p:cNvPr>
            <p:cNvPicPr>
              <a:picLocks noChangeAspect="1"/>
            </p:cNvPicPr>
            <p:nvPr/>
          </p:nvPicPr>
          <p:blipFill>
            <a:blip r:embed="rId5"/>
            <a:stretch>
              <a:fillRect/>
            </a:stretch>
          </p:blipFill>
          <p:spPr>
            <a:xfrm>
              <a:off x="823905" y="2067968"/>
              <a:ext cx="2002259" cy="701213"/>
            </a:xfrm>
            <a:prstGeom prst="rect">
              <a:avLst/>
            </a:prstGeom>
          </p:spPr>
        </p:pic>
        <p:pic>
          <p:nvPicPr>
            <p:cNvPr id="37" name="Picture 36">
              <a:extLst>
                <a:ext uri="{FF2B5EF4-FFF2-40B4-BE49-F238E27FC236}">
                  <a16:creationId xmlns:a16="http://schemas.microsoft.com/office/drawing/2014/main" id="{32F2802D-03BA-4CDA-AE35-6EC9FF648207}"/>
                </a:ext>
              </a:extLst>
            </p:cNvPr>
            <p:cNvPicPr>
              <a:picLocks noChangeAspect="1"/>
            </p:cNvPicPr>
            <p:nvPr/>
          </p:nvPicPr>
          <p:blipFill>
            <a:blip r:embed="rId5"/>
            <a:stretch>
              <a:fillRect/>
            </a:stretch>
          </p:blipFill>
          <p:spPr>
            <a:xfrm>
              <a:off x="4802465" y="2075198"/>
              <a:ext cx="2002259" cy="701213"/>
            </a:xfrm>
            <a:prstGeom prst="rect">
              <a:avLst/>
            </a:prstGeom>
          </p:spPr>
        </p:pic>
        <p:pic>
          <p:nvPicPr>
            <p:cNvPr id="35" name="Picture 34">
              <a:extLst>
                <a:ext uri="{FF2B5EF4-FFF2-40B4-BE49-F238E27FC236}">
                  <a16:creationId xmlns:a16="http://schemas.microsoft.com/office/drawing/2014/main" id="{2EDBA01B-E984-4E48-9D4A-5F8B428D3796}"/>
                </a:ext>
              </a:extLst>
            </p:cNvPr>
            <p:cNvPicPr>
              <a:picLocks noChangeAspect="1"/>
            </p:cNvPicPr>
            <p:nvPr/>
          </p:nvPicPr>
          <p:blipFill>
            <a:blip r:embed="rId5"/>
            <a:stretch>
              <a:fillRect/>
            </a:stretch>
          </p:blipFill>
          <p:spPr>
            <a:xfrm>
              <a:off x="2821776" y="2071583"/>
              <a:ext cx="2002259" cy="701213"/>
            </a:xfrm>
            <a:prstGeom prst="rect">
              <a:avLst/>
            </a:prstGeom>
          </p:spPr>
        </p:pic>
      </p:grpSp>
      <p:pic>
        <p:nvPicPr>
          <p:cNvPr id="39" name="Picture 38" descr="A picture containing vector graphics&#10;&#10;Description automatically generated">
            <a:extLst>
              <a:ext uri="{FF2B5EF4-FFF2-40B4-BE49-F238E27FC236}">
                <a16:creationId xmlns:a16="http://schemas.microsoft.com/office/drawing/2014/main" id="{86B78A66-D86B-4DB4-904E-D910BF0499E3}"/>
              </a:ext>
            </a:extLst>
          </p:cNvPr>
          <p:cNvPicPr>
            <a:picLocks noChangeAspect="1"/>
          </p:cNvPicPr>
          <p:nvPr/>
        </p:nvPicPr>
        <p:blipFill>
          <a:blip r:embed="rId6"/>
          <a:stretch>
            <a:fillRect/>
          </a:stretch>
        </p:blipFill>
        <p:spPr>
          <a:xfrm rot="21075594" flipH="1">
            <a:off x="5157715" y="3143639"/>
            <a:ext cx="321477" cy="341145"/>
          </a:xfrm>
          <a:prstGeom prst="rect">
            <a:avLst/>
          </a:prstGeom>
        </p:spPr>
      </p:pic>
      <p:pic>
        <p:nvPicPr>
          <p:cNvPr id="41" name="Picture 40" descr="Logo&#10;&#10;Description automatically generated">
            <a:extLst>
              <a:ext uri="{FF2B5EF4-FFF2-40B4-BE49-F238E27FC236}">
                <a16:creationId xmlns:a16="http://schemas.microsoft.com/office/drawing/2014/main" id="{62B2D66E-3A27-4F41-A807-782AC2886DEB}"/>
              </a:ext>
            </a:extLst>
          </p:cNvPr>
          <p:cNvPicPr>
            <a:picLocks noChangeAspect="1"/>
          </p:cNvPicPr>
          <p:nvPr/>
        </p:nvPicPr>
        <p:blipFill>
          <a:blip r:embed="rId7"/>
          <a:stretch>
            <a:fillRect/>
          </a:stretch>
        </p:blipFill>
        <p:spPr>
          <a:xfrm flipH="1">
            <a:off x="5747655" y="5483642"/>
            <a:ext cx="307222" cy="336610"/>
          </a:xfrm>
          <a:prstGeom prst="rect">
            <a:avLst/>
          </a:prstGeom>
        </p:spPr>
      </p:pic>
      <p:sp>
        <p:nvSpPr>
          <p:cNvPr id="50" name="TextBox 49">
            <a:extLst>
              <a:ext uri="{FF2B5EF4-FFF2-40B4-BE49-F238E27FC236}">
                <a16:creationId xmlns:a16="http://schemas.microsoft.com/office/drawing/2014/main" id="{D54D520C-6C64-4004-BE01-B5826ED8B78D}"/>
              </a:ext>
            </a:extLst>
          </p:cNvPr>
          <p:cNvSpPr txBox="1"/>
          <p:nvPr/>
        </p:nvSpPr>
        <p:spPr>
          <a:xfrm>
            <a:off x="2114560" y="7935074"/>
            <a:ext cx="2094464" cy="461665"/>
          </a:xfrm>
          <a:prstGeom prst="rect">
            <a:avLst/>
          </a:prstGeom>
          <a:noFill/>
        </p:spPr>
        <p:txBody>
          <a:bodyPr wrap="square">
            <a:spAutoFit/>
          </a:bodyPr>
          <a:lstStyle/>
          <a:p>
            <a:pPr algn="ctr"/>
            <a:r>
              <a:rPr lang="en-US" sz="1200" b="1" i="0" dirty="0">
                <a:solidFill>
                  <a:srgbClr val="FF0000"/>
                </a:solidFill>
                <a:effectLst/>
                <a:latin typeface="Century Gothic" panose="020B0502020202020204" pitchFamily="34" charset="0"/>
              </a:rPr>
              <a:t>❄️ </a:t>
            </a:r>
            <a:r>
              <a:rPr lang="en-US" sz="1200" b="1" i="0" dirty="0">
                <a:solidFill>
                  <a:srgbClr val="C00000"/>
                </a:solidFill>
                <a:effectLst/>
                <a:latin typeface="Century Gothic" panose="020B0502020202020204" pitchFamily="34" charset="0"/>
              </a:rPr>
              <a:t>What do you call an obnoxious reindeer? </a:t>
            </a:r>
          </a:p>
        </p:txBody>
      </p:sp>
      <p:pic>
        <p:nvPicPr>
          <p:cNvPr id="43" name="Picture 42" descr="A picture containing text&#10;&#10;Description automatically generated">
            <a:extLst>
              <a:ext uri="{FF2B5EF4-FFF2-40B4-BE49-F238E27FC236}">
                <a16:creationId xmlns:a16="http://schemas.microsoft.com/office/drawing/2014/main" id="{85058D97-9CFD-4580-A766-981352FC45E8}"/>
              </a:ext>
            </a:extLst>
          </p:cNvPr>
          <p:cNvPicPr>
            <a:picLocks noChangeAspect="1"/>
          </p:cNvPicPr>
          <p:nvPr/>
        </p:nvPicPr>
        <p:blipFill>
          <a:blip r:embed="rId8"/>
          <a:stretch>
            <a:fillRect/>
          </a:stretch>
        </p:blipFill>
        <p:spPr>
          <a:xfrm>
            <a:off x="492913" y="7358386"/>
            <a:ext cx="1778806" cy="2001629"/>
          </a:xfrm>
          <a:prstGeom prst="rect">
            <a:avLst/>
          </a:prstGeom>
        </p:spPr>
      </p:pic>
      <p:sp>
        <p:nvSpPr>
          <p:cNvPr id="48" name="TextBox 47">
            <a:extLst>
              <a:ext uri="{FF2B5EF4-FFF2-40B4-BE49-F238E27FC236}">
                <a16:creationId xmlns:a16="http://schemas.microsoft.com/office/drawing/2014/main" id="{41B6A2BD-799D-4F82-BD43-2C5FE0901E93}"/>
              </a:ext>
            </a:extLst>
          </p:cNvPr>
          <p:cNvSpPr txBox="1"/>
          <p:nvPr/>
        </p:nvSpPr>
        <p:spPr>
          <a:xfrm>
            <a:off x="2070950" y="8640597"/>
            <a:ext cx="2181685" cy="461665"/>
          </a:xfrm>
          <a:prstGeom prst="rect">
            <a:avLst/>
          </a:prstGeom>
          <a:noFill/>
        </p:spPr>
        <p:txBody>
          <a:bodyPr wrap="square">
            <a:spAutoFit/>
          </a:bodyPr>
          <a:lstStyle/>
          <a:p>
            <a:pPr algn="ctr"/>
            <a:r>
              <a:rPr lang="en-US" sz="1200" b="1" i="0" dirty="0">
                <a:solidFill>
                  <a:srgbClr val="FF0000"/>
                </a:solidFill>
                <a:effectLst/>
                <a:latin typeface="Century Gothic" panose="020B0502020202020204" pitchFamily="34" charset="0"/>
              </a:rPr>
              <a:t>❄️ What do grapes sing at Christmas? </a:t>
            </a:r>
          </a:p>
        </p:txBody>
      </p:sp>
      <p:grpSp>
        <p:nvGrpSpPr>
          <p:cNvPr id="46" name="Group 45">
            <a:extLst>
              <a:ext uri="{FF2B5EF4-FFF2-40B4-BE49-F238E27FC236}">
                <a16:creationId xmlns:a16="http://schemas.microsoft.com/office/drawing/2014/main" id="{099FC6BC-ED0B-40FC-B5A7-49136EB78FC7}"/>
              </a:ext>
            </a:extLst>
          </p:cNvPr>
          <p:cNvGrpSpPr/>
          <p:nvPr/>
        </p:nvGrpSpPr>
        <p:grpSpPr>
          <a:xfrm>
            <a:off x="4238325" y="8739953"/>
            <a:ext cx="2646605" cy="604991"/>
            <a:chOff x="4238325" y="8739953"/>
            <a:chExt cx="2646605" cy="604991"/>
          </a:xfrm>
        </p:grpSpPr>
        <p:pic>
          <p:nvPicPr>
            <p:cNvPr id="60" name="Picture 59">
              <a:extLst>
                <a:ext uri="{FF2B5EF4-FFF2-40B4-BE49-F238E27FC236}">
                  <a16:creationId xmlns:a16="http://schemas.microsoft.com/office/drawing/2014/main" id="{F0C5F166-C3CC-43FA-A461-68500EA55770}"/>
                </a:ext>
              </a:extLst>
            </p:cNvPr>
            <p:cNvPicPr>
              <a:picLocks noChangeAspect="1"/>
            </p:cNvPicPr>
            <p:nvPr/>
          </p:nvPicPr>
          <p:blipFill rotWithShape="1">
            <a:blip r:embed="rId5"/>
            <a:srcRect l="69643"/>
            <a:stretch/>
          </p:blipFill>
          <p:spPr>
            <a:xfrm>
              <a:off x="4238325" y="8739953"/>
              <a:ext cx="617369" cy="601888"/>
            </a:xfrm>
            <a:prstGeom prst="rect">
              <a:avLst/>
            </a:prstGeom>
          </p:spPr>
        </p:pic>
        <p:pic>
          <p:nvPicPr>
            <p:cNvPr id="62" name="Picture 61">
              <a:extLst>
                <a:ext uri="{FF2B5EF4-FFF2-40B4-BE49-F238E27FC236}">
                  <a16:creationId xmlns:a16="http://schemas.microsoft.com/office/drawing/2014/main" id="{BEDA8027-8585-4288-A05E-12691D04A8AE}"/>
                </a:ext>
              </a:extLst>
            </p:cNvPr>
            <p:cNvPicPr>
              <a:picLocks noChangeAspect="1"/>
            </p:cNvPicPr>
            <p:nvPr/>
          </p:nvPicPr>
          <p:blipFill>
            <a:blip r:embed="rId5"/>
            <a:stretch>
              <a:fillRect/>
            </a:stretch>
          </p:blipFill>
          <p:spPr>
            <a:xfrm>
              <a:off x="4851237" y="8743056"/>
              <a:ext cx="2033693" cy="601888"/>
            </a:xfrm>
            <a:prstGeom prst="rect">
              <a:avLst/>
            </a:prstGeom>
          </p:spPr>
        </p:pic>
      </p:grpSp>
      <p:pic>
        <p:nvPicPr>
          <p:cNvPr id="1031" name="Picture 1030" descr="A picture containing toy, doll, clipart&#10;&#10;Description automatically generated">
            <a:extLst>
              <a:ext uri="{FF2B5EF4-FFF2-40B4-BE49-F238E27FC236}">
                <a16:creationId xmlns:a16="http://schemas.microsoft.com/office/drawing/2014/main" id="{931F2447-19D4-4FC3-A626-4330A7246ACC}"/>
              </a:ext>
            </a:extLst>
          </p:cNvPr>
          <p:cNvPicPr>
            <a:picLocks noChangeAspect="1"/>
          </p:cNvPicPr>
          <p:nvPr/>
        </p:nvPicPr>
        <p:blipFill>
          <a:blip r:embed="rId9"/>
          <a:stretch>
            <a:fillRect/>
          </a:stretch>
        </p:blipFill>
        <p:spPr>
          <a:xfrm>
            <a:off x="3382213" y="3500008"/>
            <a:ext cx="984953" cy="1126323"/>
          </a:xfrm>
          <a:prstGeom prst="rect">
            <a:avLst/>
          </a:prstGeom>
        </p:spPr>
      </p:pic>
    </p:spTree>
    <p:extLst>
      <p:ext uri="{BB962C8B-B14F-4D97-AF65-F5344CB8AC3E}">
        <p14:creationId xmlns:p14="http://schemas.microsoft.com/office/powerpoint/2010/main" val="3534048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782BB49505424BA381E34161910C4D" ma:contentTypeVersion="11" ma:contentTypeDescription="Create a new document." ma:contentTypeScope="" ma:versionID="0163db323f449bbad70eb7159ba44d4b">
  <xsd:schema xmlns:xsd="http://www.w3.org/2001/XMLSchema" xmlns:xs="http://www.w3.org/2001/XMLSchema" xmlns:p="http://schemas.microsoft.com/office/2006/metadata/properties" xmlns:ns3="b4c8f522-c1be-41eb-bf4d-a9c34f20f00c" xmlns:ns4="9c019b88-2f71-46c9-8782-b6379448d859" targetNamespace="http://schemas.microsoft.com/office/2006/metadata/properties" ma:root="true" ma:fieldsID="ca9f9085f951f6dfa67ae07c0f0ae712" ns3:_="" ns4:_="">
    <xsd:import namespace="b4c8f522-c1be-41eb-bf4d-a9c34f20f00c"/>
    <xsd:import namespace="9c019b88-2f71-46c9-8782-b6379448d85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c8f522-c1be-41eb-bf4d-a9c34f20f00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019b88-2f71-46c9-8782-b6379448d85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66C733-72DE-4D0F-9A1C-CEC6542E8239}">
  <ds:schemaRefs>
    <ds:schemaRef ds:uri="http://schemas.microsoft.com/sharepoint/v3/contenttype/forms"/>
  </ds:schemaRefs>
</ds:datastoreItem>
</file>

<file path=customXml/itemProps2.xml><?xml version="1.0" encoding="utf-8"?>
<ds:datastoreItem xmlns:ds="http://schemas.openxmlformats.org/officeDocument/2006/customXml" ds:itemID="{FDE3ECC3-69FC-48FE-BB4F-0D3AD58749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c8f522-c1be-41eb-bf4d-a9c34f20f00c"/>
    <ds:schemaRef ds:uri="9c019b88-2f71-46c9-8782-b6379448d8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201290-DDDE-4C64-BE32-A7FBEE30DF23}">
  <ds:schemaRefs>
    <ds:schemaRef ds:uri="http://purl.org/dc/elements/1.1/"/>
    <ds:schemaRef ds:uri="http://www.w3.org/XML/1998/namespace"/>
    <ds:schemaRef ds:uri="http://purl.org/dc/dcmitype/"/>
    <ds:schemaRef ds:uri="http://schemas.microsoft.com/office/infopath/2007/PartnerControls"/>
    <ds:schemaRef ds:uri="9c019b88-2f71-46c9-8782-b6379448d859"/>
    <ds:schemaRef ds:uri="http://schemas.microsoft.com/office/2006/documentManagement/types"/>
    <ds:schemaRef ds:uri="http://schemas.openxmlformats.org/package/2006/metadata/core-properties"/>
    <ds:schemaRef ds:uri="b4c8f522-c1be-41eb-bf4d-a9c34f20f00c"/>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13947</TotalTime>
  <Words>285</Words>
  <Application>Microsoft Office PowerPoint</Application>
  <PresentationFormat>Custom</PresentationFormat>
  <Paragraphs>82</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Century Gothic</vt:lpstr>
      <vt:lpstr>Comic Sans MS</vt:lpstr>
      <vt:lpstr>HelloAntsClose</vt:lpstr>
      <vt:lpstr>KG Eyes Wide Open</vt:lpstr>
      <vt:lpstr>Shadows Into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Levine</dc:creator>
  <cp:lastModifiedBy>ASHLEY MILLER</cp:lastModifiedBy>
  <cp:revision>74</cp:revision>
  <cp:lastPrinted>2019-10-29T23:03:09Z</cp:lastPrinted>
  <dcterms:created xsi:type="dcterms:W3CDTF">2014-08-14T15:08:47Z</dcterms:created>
  <dcterms:modified xsi:type="dcterms:W3CDTF">2023-01-05T18:50:38Z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0x01010072782BB49505424BA381E34161910C4D</vt:lpwstr>
  </property>
</Properties>
</file>